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13" r:id="rId2"/>
    <p:sldId id="318" r:id="rId3"/>
    <p:sldId id="317" r:id="rId4"/>
    <p:sldId id="314" r:id="rId5"/>
    <p:sldId id="310" r:id="rId6"/>
    <p:sldId id="315" r:id="rId7"/>
    <p:sldId id="311" r:id="rId8"/>
    <p:sldId id="258"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0581" autoAdjust="0"/>
  </p:normalViewPr>
  <p:slideViewPr>
    <p:cSldViewPr snapToGrid="0">
      <p:cViewPr varScale="1">
        <p:scale>
          <a:sx n="79" d="100"/>
          <a:sy n="79" d="100"/>
        </p:scale>
        <p:origin x="183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9506F5-D38F-454E-BBF9-857A15AFB071}" type="datetimeFigureOut">
              <a:rPr lang="nl-NL" smtClean="0"/>
              <a:t>26-6-2024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E4880-5135-440F-A854-9261767330AF}" type="slidenum">
              <a:rPr lang="nl-NL" smtClean="0"/>
              <a:t>‹nr.›</a:t>
            </a:fld>
            <a:endParaRPr lang="nl-NL"/>
          </a:p>
        </p:txBody>
      </p:sp>
    </p:spTree>
    <p:extLst>
      <p:ext uri="{BB962C8B-B14F-4D97-AF65-F5344CB8AC3E}">
        <p14:creationId xmlns:p14="http://schemas.microsoft.com/office/powerpoint/2010/main" val="371666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8CE4880-5135-440F-A854-9261767330AF}" type="slidenum">
              <a:rPr lang="nl-NL" smtClean="0"/>
              <a:t>1</a:t>
            </a:fld>
            <a:endParaRPr lang="nl-NL"/>
          </a:p>
        </p:txBody>
      </p:sp>
    </p:spTree>
    <p:extLst>
      <p:ext uri="{BB962C8B-B14F-4D97-AF65-F5344CB8AC3E}">
        <p14:creationId xmlns:p14="http://schemas.microsoft.com/office/powerpoint/2010/main" val="1694548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8CE4880-5135-440F-A854-9261767330AF}" type="slidenum">
              <a:rPr lang="nl-NL" smtClean="0"/>
              <a:t>2</a:t>
            </a:fld>
            <a:endParaRPr lang="nl-NL"/>
          </a:p>
        </p:txBody>
      </p:sp>
    </p:spTree>
    <p:extLst>
      <p:ext uri="{BB962C8B-B14F-4D97-AF65-F5344CB8AC3E}">
        <p14:creationId xmlns:p14="http://schemas.microsoft.com/office/powerpoint/2010/main" val="1501103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CE4880-5135-440F-A854-9261767330A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706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8CE4880-5135-440F-A854-9261767330AF}" type="slidenum">
              <a:rPr lang="nl-NL" smtClean="0"/>
              <a:t>4</a:t>
            </a:fld>
            <a:endParaRPr lang="nl-NL"/>
          </a:p>
        </p:txBody>
      </p:sp>
    </p:spTree>
    <p:extLst>
      <p:ext uri="{BB962C8B-B14F-4D97-AF65-F5344CB8AC3E}">
        <p14:creationId xmlns:p14="http://schemas.microsoft.com/office/powerpoint/2010/main" val="260906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8CE4880-5135-440F-A854-9261767330AF}" type="slidenum">
              <a:rPr lang="nl-NL" smtClean="0"/>
              <a:t>5</a:t>
            </a:fld>
            <a:endParaRPr lang="nl-NL"/>
          </a:p>
        </p:txBody>
      </p:sp>
    </p:spTree>
    <p:extLst>
      <p:ext uri="{BB962C8B-B14F-4D97-AF65-F5344CB8AC3E}">
        <p14:creationId xmlns:p14="http://schemas.microsoft.com/office/powerpoint/2010/main" val="2026612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8CE4880-5135-440F-A854-9261767330AF}" type="slidenum">
              <a:rPr lang="nl-NL" smtClean="0"/>
              <a:t>6</a:t>
            </a:fld>
            <a:endParaRPr lang="nl-NL"/>
          </a:p>
        </p:txBody>
      </p:sp>
    </p:spTree>
    <p:extLst>
      <p:ext uri="{BB962C8B-B14F-4D97-AF65-F5344CB8AC3E}">
        <p14:creationId xmlns:p14="http://schemas.microsoft.com/office/powerpoint/2010/main" val="1297195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8CE4880-5135-440F-A854-9261767330AF}" type="slidenum">
              <a:rPr lang="nl-NL" smtClean="0"/>
              <a:t>7</a:t>
            </a:fld>
            <a:endParaRPr lang="nl-NL"/>
          </a:p>
        </p:txBody>
      </p:sp>
    </p:spTree>
    <p:extLst>
      <p:ext uri="{BB962C8B-B14F-4D97-AF65-F5344CB8AC3E}">
        <p14:creationId xmlns:p14="http://schemas.microsoft.com/office/powerpoint/2010/main" val="3118367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8CE4880-5135-440F-A854-9261767330AF}" type="slidenum">
              <a:rPr lang="nl-NL" smtClean="0"/>
              <a:t>8</a:t>
            </a:fld>
            <a:endParaRPr lang="nl-NL"/>
          </a:p>
        </p:txBody>
      </p:sp>
    </p:spTree>
    <p:extLst>
      <p:ext uri="{BB962C8B-B14F-4D97-AF65-F5344CB8AC3E}">
        <p14:creationId xmlns:p14="http://schemas.microsoft.com/office/powerpoint/2010/main" val="3249357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637272-21F2-C522-61DC-94C8FE4E0C6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335F07F-BFC3-BBA7-2C56-C3370D13C1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BDA7C51-C686-68B5-782E-6C87D5CDB2AD}"/>
              </a:ext>
            </a:extLst>
          </p:cNvPr>
          <p:cNvSpPr>
            <a:spLocks noGrp="1"/>
          </p:cNvSpPr>
          <p:nvPr>
            <p:ph type="dt" sz="half" idx="10"/>
          </p:nvPr>
        </p:nvSpPr>
        <p:spPr/>
        <p:txBody>
          <a:bodyPr/>
          <a:lstStyle/>
          <a:p>
            <a:fld id="{6CAE09FD-2888-4603-B9E1-3C819F78D348}" type="datetimeFigureOut">
              <a:rPr lang="nl-NL" smtClean="0"/>
              <a:t>26-6-2024</a:t>
            </a:fld>
            <a:endParaRPr lang="nl-NL"/>
          </a:p>
        </p:txBody>
      </p:sp>
      <p:sp>
        <p:nvSpPr>
          <p:cNvPr id="5" name="Tijdelijke aanduiding voor voettekst 4">
            <a:extLst>
              <a:ext uri="{FF2B5EF4-FFF2-40B4-BE49-F238E27FC236}">
                <a16:creationId xmlns:a16="http://schemas.microsoft.com/office/drawing/2014/main" id="{AD9477F9-6480-2525-7FAF-710DAC9F2CA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044D14-15D9-CF90-9276-FDD6EC8D302E}"/>
              </a:ext>
            </a:extLst>
          </p:cNvPr>
          <p:cNvSpPr>
            <a:spLocks noGrp="1"/>
          </p:cNvSpPr>
          <p:nvPr>
            <p:ph type="sldNum" sz="quarter" idx="12"/>
          </p:nvPr>
        </p:nvSpPr>
        <p:spPr/>
        <p:txBody>
          <a:bodyPr/>
          <a:lstStyle/>
          <a:p>
            <a:fld id="{972BAB28-EA70-4909-AF0E-DAFBCECD00CC}" type="slidenum">
              <a:rPr lang="nl-NL" smtClean="0"/>
              <a:t>‹nr.›</a:t>
            </a:fld>
            <a:endParaRPr lang="nl-NL"/>
          </a:p>
        </p:txBody>
      </p:sp>
    </p:spTree>
    <p:extLst>
      <p:ext uri="{BB962C8B-B14F-4D97-AF65-F5344CB8AC3E}">
        <p14:creationId xmlns:p14="http://schemas.microsoft.com/office/powerpoint/2010/main" val="3556780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AFD7B6-DA74-E090-91A9-176D18D8981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68E83AE-1683-699A-9154-C4BF82103C4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2FEEABF-5E78-0EE7-7993-2B014C14492F}"/>
              </a:ext>
            </a:extLst>
          </p:cNvPr>
          <p:cNvSpPr>
            <a:spLocks noGrp="1"/>
          </p:cNvSpPr>
          <p:nvPr>
            <p:ph type="dt" sz="half" idx="10"/>
          </p:nvPr>
        </p:nvSpPr>
        <p:spPr/>
        <p:txBody>
          <a:bodyPr/>
          <a:lstStyle/>
          <a:p>
            <a:fld id="{6CAE09FD-2888-4603-B9E1-3C819F78D348}" type="datetimeFigureOut">
              <a:rPr lang="nl-NL" smtClean="0"/>
              <a:t>26-6-2024</a:t>
            </a:fld>
            <a:endParaRPr lang="nl-NL"/>
          </a:p>
        </p:txBody>
      </p:sp>
      <p:sp>
        <p:nvSpPr>
          <p:cNvPr id="5" name="Tijdelijke aanduiding voor voettekst 4">
            <a:extLst>
              <a:ext uri="{FF2B5EF4-FFF2-40B4-BE49-F238E27FC236}">
                <a16:creationId xmlns:a16="http://schemas.microsoft.com/office/drawing/2014/main" id="{C74426E7-74F6-5C36-3DDA-719D05C34A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ED8F7E-712C-83A4-3799-19023768DADF}"/>
              </a:ext>
            </a:extLst>
          </p:cNvPr>
          <p:cNvSpPr>
            <a:spLocks noGrp="1"/>
          </p:cNvSpPr>
          <p:nvPr>
            <p:ph type="sldNum" sz="quarter" idx="12"/>
          </p:nvPr>
        </p:nvSpPr>
        <p:spPr/>
        <p:txBody>
          <a:bodyPr/>
          <a:lstStyle/>
          <a:p>
            <a:fld id="{972BAB28-EA70-4909-AF0E-DAFBCECD00CC}" type="slidenum">
              <a:rPr lang="nl-NL" smtClean="0"/>
              <a:t>‹nr.›</a:t>
            </a:fld>
            <a:endParaRPr lang="nl-NL"/>
          </a:p>
        </p:txBody>
      </p:sp>
    </p:spTree>
    <p:extLst>
      <p:ext uri="{BB962C8B-B14F-4D97-AF65-F5344CB8AC3E}">
        <p14:creationId xmlns:p14="http://schemas.microsoft.com/office/powerpoint/2010/main" val="2001442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D80BDAF-2116-FD76-D3B9-8FD77AD0BC1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9CC9F89-0AD7-56E3-E598-9BF15BB6FC1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9DBF4FF-65DF-0394-5DC5-B5FA57589C9B}"/>
              </a:ext>
            </a:extLst>
          </p:cNvPr>
          <p:cNvSpPr>
            <a:spLocks noGrp="1"/>
          </p:cNvSpPr>
          <p:nvPr>
            <p:ph type="dt" sz="half" idx="10"/>
          </p:nvPr>
        </p:nvSpPr>
        <p:spPr/>
        <p:txBody>
          <a:bodyPr/>
          <a:lstStyle/>
          <a:p>
            <a:fld id="{6CAE09FD-2888-4603-B9E1-3C819F78D348}" type="datetimeFigureOut">
              <a:rPr lang="nl-NL" smtClean="0"/>
              <a:t>26-6-2024</a:t>
            </a:fld>
            <a:endParaRPr lang="nl-NL"/>
          </a:p>
        </p:txBody>
      </p:sp>
      <p:sp>
        <p:nvSpPr>
          <p:cNvPr id="5" name="Tijdelijke aanduiding voor voettekst 4">
            <a:extLst>
              <a:ext uri="{FF2B5EF4-FFF2-40B4-BE49-F238E27FC236}">
                <a16:creationId xmlns:a16="http://schemas.microsoft.com/office/drawing/2014/main" id="{93FE4E70-FDAB-5E7C-B799-A5C342DF082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7745D2D-CF00-9914-CAB5-2F6B6A93B498}"/>
              </a:ext>
            </a:extLst>
          </p:cNvPr>
          <p:cNvSpPr>
            <a:spLocks noGrp="1"/>
          </p:cNvSpPr>
          <p:nvPr>
            <p:ph type="sldNum" sz="quarter" idx="12"/>
          </p:nvPr>
        </p:nvSpPr>
        <p:spPr/>
        <p:txBody>
          <a:bodyPr/>
          <a:lstStyle/>
          <a:p>
            <a:fld id="{972BAB28-EA70-4909-AF0E-DAFBCECD00CC}" type="slidenum">
              <a:rPr lang="nl-NL" smtClean="0"/>
              <a:t>‹nr.›</a:t>
            </a:fld>
            <a:endParaRPr lang="nl-NL"/>
          </a:p>
        </p:txBody>
      </p:sp>
    </p:spTree>
    <p:extLst>
      <p:ext uri="{BB962C8B-B14F-4D97-AF65-F5344CB8AC3E}">
        <p14:creationId xmlns:p14="http://schemas.microsoft.com/office/powerpoint/2010/main" val="350052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EC2AEC-CC52-C061-77F5-34D920CF325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0AE347F-06A3-F2EA-0F84-53192320CCB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CE9F873-140B-406B-EE33-7272A0169DA4}"/>
              </a:ext>
            </a:extLst>
          </p:cNvPr>
          <p:cNvSpPr>
            <a:spLocks noGrp="1"/>
          </p:cNvSpPr>
          <p:nvPr>
            <p:ph type="dt" sz="half" idx="10"/>
          </p:nvPr>
        </p:nvSpPr>
        <p:spPr/>
        <p:txBody>
          <a:bodyPr/>
          <a:lstStyle/>
          <a:p>
            <a:fld id="{6CAE09FD-2888-4603-B9E1-3C819F78D348}" type="datetimeFigureOut">
              <a:rPr lang="nl-NL" smtClean="0"/>
              <a:t>26-6-2024</a:t>
            </a:fld>
            <a:endParaRPr lang="nl-NL"/>
          </a:p>
        </p:txBody>
      </p:sp>
      <p:sp>
        <p:nvSpPr>
          <p:cNvPr id="5" name="Tijdelijke aanduiding voor voettekst 4">
            <a:extLst>
              <a:ext uri="{FF2B5EF4-FFF2-40B4-BE49-F238E27FC236}">
                <a16:creationId xmlns:a16="http://schemas.microsoft.com/office/drawing/2014/main" id="{D2D375A5-5236-037D-2237-5E47A83744A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A91F63D-227F-A177-0049-70BAE019DA77}"/>
              </a:ext>
            </a:extLst>
          </p:cNvPr>
          <p:cNvSpPr>
            <a:spLocks noGrp="1"/>
          </p:cNvSpPr>
          <p:nvPr>
            <p:ph type="sldNum" sz="quarter" idx="12"/>
          </p:nvPr>
        </p:nvSpPr>
        <p:spPr/>
        <p:txBody>
          <a:bodyPr/>
          <a:lstStyle/>
          <a:p>
            <a:fld id="{972BAB28-EA70-4909-AF0E-DAFBCECD00CC}" type="slidenum">
              <a:rPr lang="nl-NL" smtClean="0"/>
              <a:t>‹nr.›</a:t>
            </a:fld>
            <a:endParaRPr lang="nl-NL"/>
          </a:p>
        </p:txBody>
      </p:sp>
    </p:spTree>
    <p:extLst>
      <p:ext uri="{BB962C8B-B14F-4D97-AF65-F5344CB8AC3E}">
        <p14:creationId xmlns:p14="http://schemas.microsoft.com/office/powerpoint/2010/main" val="1176442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EA5D66-3EEE-8257-7138-743B3F35490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A236745-376F-A741-92AF-D33D1CCC59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40BFF0B-4AC1-2A5F-1274-1A2740A9FAF1}"/>
              </a:ext>
            </a:extLst>
          </p:cNvPr>
          <p:cNvSpPr>
            <a:spLocks noGrp="1"/>
          </p:cNvSpPr>
          <p:nvPr>
            <p:ph type="dt" sz="half" idx="10"/>
          </p:nvPr>
        </p:nvSpPr>
        <p:spPr/>
        <p:txBody>
          <a:bodyPr/>
          <a:lstStyle/>
          <a:p>
            <a:fld id="{6CAE09FD-2888-4603-B9E1-3C819F78D348}" type="datetimeFigureOut">
              <a:rPr lang="nl-NL" smtClean="0"/>
              <a:t>26-6-2024</a:t>
            </a:fld>
            <a:endParaRPr lang="nl-NL"/>
          </a:p>
        </p:txBody>
      </p:sp>
      <p:sp>
        <p:nvSpPr>
          <p:cNvPr id="5" name="Tijdelijke aanduiding voor voettekst 4">
            <a:extLst>
              <a:ext uri="{FF2B5EF4-FFF2-40B4-BE49-F238E27FC236}">
                <a16:creationId xmlns:a16="http://schemas.microsoft.com/office/drawing/2014/main" id="{8A3A007E-018D-60C0-947A-4BD795D08CB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D79BF3B-A27E-358A-1F1E-32329A031E4E}"/>
              </a:ext>
            </a:extLst>
          </p:cNvPr>
          <p:cNvSpPr>
            <a:spLocks noGrp="1"/>
          </p:cNvSpPr>
          <p:nvPr>
            <p:ph type="sldNum" sz="quarter" idx="12"/>
          </p:nvPr>
        </p:nvSpPr>
        <p:spPr/>
        <p:txBody>
          <a:bodyPr/>
          <a:lstStyle/>
          <a:p>
            <a:fld id="{972BAB28-EA70-4909-AF0E-DAFBCECD00CC}" type="slidenum">
              <a:rPr lang="nl-NL" smtClean="0"/>
              <a:t>‹nr.›</a:t>
            </a:fld>
            <a:endParaRPr lang="nl-NL"/>
          </a:p>
        </p:txBody>
      </p:sp>
    </p:spTree>
    <p:extLst>
      <p:ext uri="{BB962C8B-B14F-4D97-AF65-F5344CB8AC3E}">
        <p14:creationId xmlns:p14="http://schemas.microsoft.com/office/powerpoint/2010/main" val="122752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58822F-8FFD-C43F-82CC-EF0260DA7C4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EF28B42-A1CC-7F4D-0C1D-C98E090BFF8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EF2D30C-5442-3043-3BBE-66E4ADA74D8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4A8869B-D81D-C317-0346-DD594970DEE0}"/>
              </a:ext>
            </a:extLst>
          </p:cNvPr>
          <p:cNvSpPr>
            <a:spLocks noGrp="1"/>
          </p:cNvSpPr>
          <p:nvPr>
            <p:ph type="dt" sz="half" idx="10"/>
          </p:nvPr>
        </p:nvSpPr>
        <p:spPr/>
        <p:txBody>
          <a:bodyPr/>
          <a:lstStyle/>
          <a:p>
            <a:fld id="{6CAE09FD-2888-4603-B9E1-3C819F78D348}" type="datetimeFigureOut">
              <a:rPr lang="nl-NL" smtClean="0"/>
              <a:t>26-6-2024</a:t>
            </a:fld>
            <a:endParaRPr lang="nl-NL"/>
          </a:p>
        </p:txBody>
      </p:sp>
      <p:sp>
        <p:nvSpPr>
          <p:cNvPr id="6" name="Tijdelijke aanduiding voor voettekst 5">
            <a:extLst>
              <a:ext uri="{FF2B5EF4-FFF2-40B4-BE49-F238E27FC236}">
                <a16:creationId xmlns:a16="http://schemas.microsoft.com/office/drawing/2014/main" id="{FB3C9739-4617-F114-7B2D-11633329F16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91A7013-0C88-87B0-0CA0-EDB61CAC6D2E}"/>
              </a:ext>
            </a:extLst>
          </p:cNvPr>
          <p:cNvSpPr>
            <a:spLocks noGrp="1"/>
          </p:cNvSpPr>
          <p:nvPr>
            <p:ph type="sldNum" sz="quarter" idx="12"/>
          </p:nvPr>
        </p:nvSpPr>
        <p:spPr/>
        <p:txBody>
          <a:bodyPr/>
          <a:lstStyle/>
          <a:p>
            <a:fld id="{972BAB28-EA70-4909-AF0E-DAFBCECD00CC}" type="slidenum">
              <a:rPr lang="nl-NL" smtClean="0"/>
              <a:t>‹nr.›</a:t>
            </a:fld>
            <a:endParaRPr lang="nl-NL"/>
          </a:p>
        </p:txBody>
      </p:sp>
    </p:spTree>
    <p:extLst>
      <p:ext uri="{BB962C8B-B14F-4D97-AF65-F5344CB8AC3E}">
        <p14:creationId xmlns:p14="http://schemas.microsoft.com/office/powerpoint/2010/main" val="168237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C5CB3F-CFD6-5E7F-F899-EB02F5027BD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0770ABE-5067-6441-7FFD-B6B3B4F667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9D261D0-8DD2-0ECC-174C-F537651D80A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16E080A-17D2-33A5-AE3B-B4760E1203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E1F0E40-0C48-029C-DE29-FC29FE7103F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F40E482-9B7F-307E-88B8-AB6B0A6F30F5}"/>
              </a:ext>
            </a:extLst>
          </p:cNvPr>
          <p:cNvSpPr>
            <a:spLocks noGrp="1"/>
          </p:cNvSpPr>
          <p:nvPr>
            <p:ph type="dt" sz="half" idx="10"/>
          </p:nvPr>
        </p:nvSpPr>
        <p:spPr/>
        <p:txBody>
          <a:bodyPr/>
          <a:lstStyle/>
          <a:p>
            <a:fld id="{6CAE09FD-2888-4603-B9E1-3C819F78D348}" type="datetimeFigureOut">
              <a:rPr lang="nl-NL" smtClean="0"/>
              <a:t>26-6-2024</a:t>
            </a:fld>
            <a:endParaRPr lang="nl-NL"/>
          </a:p>
        </p:txBody>
      </p:sp>
      <p:sp>
        <p:nvSpPr>
          <p:cNvPr id="8" name="Tijdelijke aanduiding voor voettekst 7">
            <a:extLst>
              <a:ext uri="{FF2B5EF4-FFF2-40B4-BE49-F238E27FC236}">
                <a16:creationId xmlns:a16="http://schemas.microsoft.com/office/drawing/2014/main" id="{3B5608E5-E46B-7470-78F0-6C73EC5D9D5D}"/>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D56BB8C-9A0B-B511-7B99-006A258F1937}"/>
              </a:ext>
            </a:extLst>
          </p:cNvPr>
          <p:cNvSpPr>
            <a:spLocks noGrp="1"/>
          </p:cNvSpPr>
          <p:nvPr>
            <p:ph type="sldNum" sz="quarter" idx="12"/>
          </p:nvPr>
        </p:nvSpPr>
        <p:spPr/>
        <p:txBody>
          <a:bodyPr/>
          <a:lstStyle/>
          <a:p>
            <a:fld id="{972BAB28-EA70-4909-AF0E-DAFBCECD00CC}" type="slidenum">
              <a:rPr lang="nl-NL" smtClean="0"/>
              <a:t>‹nr.›</a:t>
            </a:fld>
            <a:endParaRPr lang="nl-NL"/>
          </a:p>
        </p:txBody>
      </p:sp>
    </p:spTree>
    <p:extLst>
      <p:ext uri="{BB962C8B-B14F-4D97-AF65-F5344CB8AC3E}">
        <p14:creationId xmlns:p14="http://schemas.microsoft.com/office/powerpoint/2010/main" val="4017888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B861DD-DDC1-6706-185C-A2202AFBD54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BF9D00D-DE5D-162D-85EF-AF86779C5E7D}"/>
              </a:ext>
            </a:extLst>
          </p:cNvPr>
          <p:cNvSpPr>
            <a:spLocks noGrp="1"/>
          </p:cNvSpPr>
          <p:nvPr>
            <p:ph type="dt" sz="half" idx="10"/>
          </p:nvPr>
        </p:nvSpPr>
        <p:spPr/>
        <p:txBody>
          <a:bodyPr/>
          <a:lstStyle/>
          <a:p>
            <a:fld id="{6CAE09FD-2888-4603-B9E1-3C819F78D348}" type="datetimeFigureOut">
              <a:rPr lang="nl-NL" smtClean="0"/>
              <a:t>26-6-2024</a:t>
            </a:fld>
            <a:endParaRPr lang="nl-NL"/>
          </a:p>
        </p:txBody>
      </p:sp>
      <p:sp>
        <p:nvSpPr>
          <p:cNvPr id="4" name="Tijdelijke aanduiding voor voettekst 3">
            <a:extLst>
              <a:ext uri="{FF2B5EF4-FFF2-40B4-BE49-F238E27FC236}">
                <a16:creationId xmlns:a16="http://schemas.microsoft.com/office/drawing/2014/main" id="{D3F42D4B-565A-C49C-7E3D-656FE3E4647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3CA755C-3640-9DB1-7D75-56CBEFEEDBDC}"/>
              </a:ext>
            </a:extLst>
          </p:cNvPr>
          <p:cNvSpPr>
            <a:spLocks noGrp="1"/>
          </p:cNvSpPr>
          <p:nvPr>
            <p:ph type="sldNum" sz="quarter" idx="12"/>
          </p:nvPr>
        </p:nvSpPr>
        <p:spPr/>
        <p:txBody>
          <a:bodyPr/>
          <a:lstStyle/>
          <a:p>
            <a:fld id="{972BAB28-EA70-4909-AF0E-DAFBCECD00CC}" type="slidenum">
              <a:rPr lang="nl-NL" smtClean="0"/>
              <a:t>‹nr.›</a:t>
            </a:fld>
            <a:endParaRPr lang="nl-NL"/>
          </a:p>
        </p:txBody>
      </p:sp>
    </p:spTree>
    <p:extLst>
      <p:ext uri="{BB962C8B-B14F-4D97-AF65-F5344CB8AC3E}">
        <p14:creationId xmlns:p14="http://schemas.microsoft.com/office/powerpoint/2010/main" val="629440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40760BF-242F-0175-D901-ECE788380E91}"/>
              </a:ext>
            </a:extLst>
          </p:cNvPr>
          <p:cNvSpPr>
            <a:spLocks noGrp="1"/>
          </p:cNvSpPr>
          <p:nvPr>
            <p:ph type="dt" sz="half" idx="10"/>
          </p:nvPr>
        </p:nvSpPr>
        <p:spPr/>
        <p:txBody>
          <a:bodyPr/>
          <a:lstStyle/>
          <a:p>
            <a:fld id="{6CAE09FD-2888-4603-B9E1-3C819F78D348}" type="datetimeFigureOut">
              <a:rPr lang="nl-NL" smtClean="0"/>
              <a:t>26-6-2024</a:t>
            </a:fld>
            <a:endParaRPr lang="nl-NL"/>
          </a:p>
        </p:txBody>
      </p:sp>
      <p:sp>
        <p:nvSpPr>
          <p:cNvPr id="3" name="Tijdelijke aanduiding voor voettekst 2">
            <a:extLst>
              <a:ext uri="{FF2B5EF4-FFF2-40B4-BE49-F238E27FC236}">
                <a16:creationId xmlns:a16="http://schemas.microsoft.com/office/drawing/2014/main" id="{DE723CF9-0497-0E28-B000-0611582087B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506BBBD-CE51-C9C9-9C2E-83B01CE8F9C7}"/>
              </a:ext>
            </a:extLst>
          </p:cNvPr>
          <p:cNvSpPr>
            <a:spLocks noGrp="1"/>
          </p:cNvSpPr>
          <p:nvPr>
            <p:ph type="sldNum" sz="quarter" idx="12"/>
          </p:nvPr>
        </p:nvSpPr>
        <p:spPr/>
        <p:txBody>
          <a:bodyPr/>
          <a:lstStyle/>
          <a:p>
            <a:fld id="{972BAB28-EA70-4909-AF0E-DAFBCECD00CC}" type="slidenum">
              <a:rPr lang="nl-NL" smtClean="0"/>
              <a:t>‹nr.›</a:t>
            </a:fld>
            <a:endParaRPr lang="nl-NL"/>
          </a:p>
        </p:txBody>
      </p:sp>
    </p:spTree>
    <p:extLst>
      <p:ext uri="{BB962C8B-B14F-4D97-AF65-F5344CB8AC3E}">
        <p14:creationId xmlns:p14="http://schemas.microsoft.com/office/powerpoint/2010/main" val="3553983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4EB729-B22E-C223-4A3C-5BFA0157191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82F5015-209A-DB0E-1296-B820FC9D56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FF75ADC-ADEA-3D3F-C36D-0A64968F29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7F20246-3BE6-A4F0-0B2F-85678B98E688}"/>
              </a:ext>
            </a:extLst>
          </p:cNvPr>
          <p:cNvSpPr>
            <a:spLocks noGrp="1"/>
          </p:cNvSpPr>
          <p:nvPr>
            <p:ph type="dt" sz="half" idx="10"/>
          </p:nvPr>
        </p:nvSpPr>
        <p:spPr/>
        <p:txBody>
          <a:bodyPr/>
          <a:lstStyle/>
          <a:p>
            <a:fld id="{6CAE09FD-2888-4603-B9E1-3C819F78D348}" type="datetimeFigureOut">
              <a:rPr lang="nl-NL" smtClean="0"/>
              <a:t>26-6-2024</a:t>
            </a:fld>
            <a:endParaRPr lang="nl-NL"/>
          </a:p>
        </p:txBody>
      </p:sp>
      <p:sp>
        <p:nvSpPr>
          <p:cNvPr id="6" name="Tijdelijke aanduiding voor voettekst 5">
            <a:extLst>
              <a:ext uri="{FF2B5EF4-FFF2-40B4-BE49-F238E27FC236}">
                <a16:creationId xmlns:a16="http://schemas.microsoft.com/office/drawing/2014/main" id="{4C111AD4-44EF-75EC-4C27-6E507D3BC60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A5D504D-8531-0D14-1F71-906D77CF1FB0}"/>
              </a:ext>
            </a:extLst>
          </p:cNvPr>
          <p:cNvSpPr>
            <a:spLocks noGrp="1"/>
          </p:cNvSpPr>
          <p:nvPr>
            <p:ph type="sldNum" sz="quarter" idx="12"/>
          </p:nvPr>
        </p:nvSpPr>
        <p:spPr/>
        <p:txBody>
          <a:bodyPr/>
          <a:lstStyle/>
          <a:p>
            <a:fld id="{972BAB28-EA70-4909-AF0E-DAFBCECD00CC}" type="slidenum">
              <a:rPr lang="nl-NL" smtClean="0"/>
              <a:t>‹nr.›</a:t>
            </a:fld>
            <a:endParaRPr lang="nl-NL"/>
          </a:p>
        </p:txBody>
      </p:sp>
    </p:spTree>
    <p:extLst>
      <p:ext uri="{BB962C8B-B14F-4D97-AF65-F5344CB8AC3E}">
        <p14:creationId xmlns:p14="http://schemas.microsoft.com/office/powerpoint/2010/main" val="2697000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2629E-66FB-A1BA-2F4D-9EC28897A66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B3D8056-9B60-CF63-9CE4-9409D26C83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215890D-F594-3C36-73C1-BF3E95B75F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2513884-8B24-0130-7BFD-0010F824508D}"/>
              </a:ext>
            </a:extLst>
          </p:cNvPr>
          <p:cNvSpPr>
            <a:spLocks noGrp="1"/>
          </p:cNvSpPr>
          <p:nvPr>
            <p:ph type="dt" sz="half" idx="10"/>
          </p:nvPr>
        </p:nvSpPr>
        <p:spPr/>
        <p:txBody>
          <a:bodyPr/>
          <a:lstStyle/>
          <a:p>
            <a:fld id="{6CAE09FD-2888-4603-B9E1-3C819F78D348}" type="datetimeFigureOut">
              <a:rPr lang="nl-NL" smtClean="0"/>
              <a:t>26-6-2024</a:t>
            </a:fld>
            <a:endParaRPr lang="nl-NL"/>
          </a:p>
        </p:txBody>
      </p:sp>
      <p:sp>
        <p:nvSpPr>
          <p:cNvPr id="6" name="Tijdelijke aanduiding voor voettekst 5">
            <a:extLst>
              <a:ext uri="{FF2B5EF4-FFF2-40B4-BE49-F238E27FC236}">
                <a16:creationId xmlns:a16="http://schemas.microsoft.com/office/drawing/2014/main" id="{2E6C5081-CDD7-5CF7-C9BB-8472A7E6AF6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E20EE43-B1A1-F7E0-5756-89666E11EA9D}"/>
              </a:ext>
            </a:extLst>
          </p:cNvPr>
          <p:cNvSpPr>
            <a:spLocks noGrp="1"/>
          </p:cNvSpPr>
          <p:nvPr>
            <p:ph type="sldNum" sz="quarter" idx="12"/>
          </p:nvPr>
        </p:nvSpPr>
        <p:spPr/>
        <p:txBody>
          <a:bodyPr/>
          <a:lstStyle/>
          <a:p>
            <a:fld id="{972BAB28-EA70-4909-AF0E-DAFBCECD00CC}" type="slidenum">
              <a:rPr lang="nl-NL" smtClean="0"/>
              <a:t>‹nr.›</a:t>
            </a:fld>
            <a:endParaRPr lang="nl-NL"/>
          </a:p>
        </p:txBody>
      </p:sp>
    </p:spTree>
    <p:extLst>
      <p:ext uri="{BB962C8B-B14F-4D97-AF65-F5344CB8AC3E}">
        <p14:creationId xmlns:p14="http://schemas.microsoft.com/office/powerpoint/2010/main" val="604025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l="-3000" r="-3000"/>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082C821-C612-535B-9ACD-18898BCF85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8CB4827-E19D-3FD1-2F6C-7B51DA4F9A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0151456-CA9F-2B3E-E242-8E8C4B8873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AE09FD-2888-4603-B9E1-3C819F78D348}" type="datetimeFigureOut">
              <a:rPr lang="nl-NL" smtClean="0"/>
              <a:t>26-6-2024</a:t>
            </a:fld>
            <a:endParaRPr lang="nl-NL"/>
          </a:p>
        </p:txBody>
      </p:sp>
      <p:sp>
        <p:nvSpPr>
          <p:cNvPr id="5" name="Tijdelijke aanduiding voor voettekst 4">
            <a:extLst>
              <a:ext uri="{FF2B5EF4-FFF2-40B4-BE49-F238E27FC236}">
                <a16:creationId xmlns:a16="http://schemas.microsoft.com/office/drawing/2014/main" id="{BEA2990E-B133-0937-7448-0CAF395E02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C24F48A-DDEC-F1C7-AB80-63680D13C1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BAB28-EA70-4909-AF0E-DAFBCECD00CC}" type="slidenum">
              <a:rPr lang="nl-NL" smtClean="0"/>
              <a:t>‹nr.›</a:t>
            </a:fld>
            <a:endParaRPr lang="nl-NL"/>
          </a:p>
        </p:txBody>
      </p:sp>
    </p:spTree>
    <p:extLst>
      <p:ext uri="{BB962C8B-B14F-4D97-AF65-F5344CB8AC3E}">
        <p14:creationId xmlns:p14="http://schemas.microsoft.com/office/powerpoint/2010/main" val="48925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54DF3E-C047-5A83-2006-54E7A2F2A4B0}"/>
              </a:ext>
            </a:extLst>
          </p:cNvPr>
          <p:cNvSpPr>
            <a:spLocks noGrp="1"/>
          </p:cNvSpPr>
          <p:nvPr>
            <p:ph type="title"/>
          </p:nvPr>
        </p:nvSpPr>
        <p:spPr>
          <a:xfrm>
            <a:off x="761999" y="1143485"/>
            <a:ext cx="8845464" cy="3729140"/>
          </a:xfrm>
        </p:spPr>
        <p:txBody>
          <a:bodyPr anchor="t">
            <a:normAutofit/>
          </a:bodyPr>
          <a:lstStyle/>
          <a:p>
            <a:r>
              <a:rPr lang="nl-NL" sz="7200" b="1"/>
              <a:t>Next Level Leadership Academy</a:t>
            </a:r>
            <a:br>
              <a:rPr lang="nl-NL" sz="3200"/>
            </a:br>
            <a:endParaRPr lang="nl-NL" sz="3200" dirty="0"/>
          </a:p>
        </p:txBody>
      </p:sp>
      <p:cxnSp>
        <p:nvCxnSpPr>
          <p:cNvPr id="20" name="Straight Connector 19">
            <a:extLst>
              <a:ext uri="{FF2B5EF4-FFF2-40B4-BE49-F238E27FC236}">
                <a16:creationId xmlns:a16="http://schemas.microsoft.com/office/drawing/2014/main" id="{37C77032-C865-6057-7D7A-E2743CFA20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62C01E2F-7EC5-532D-3B70-639FA0556176}"/>
              </a:ext>
            </a:extLst>
          </p:cNvPr>
          <p:cNvSpPr>
            <a:spLocks noGrp="1"/>
          </p:cNvSpPr>
          <p:nvPr>
            <p:ph idx="1"/>
          </p:nvPr>
        </p:nvSpPr>
        <p:spPr>
          <a:xfrm>
            <a:off x="5825613" y="838200"/>
            <a:ext cx="5501247" cy="1866358"/>
          </a:xfrm>
        </p:spPr>
        <p:txBody>
          <a:bodyPr>
            <a:normAutofit/>
          </a:bodyPr>
          <a:lstStyle/>
          <a:p>
            <a:pPr marL="0" indent="0">
              <a:spcAft>
                <a:spcPts val="800"/>
              </a:spcAft>
              <a:buNone/>
            </a:pPr>
            <a:endParaRPr lang="nl-NL" sz="2000">
              <a:effectLst/>
              <a:latin typeface="Calibri" panose="020F0502020204030204" pitchFamily="34" charset="0"/>
              <a:ea typeface="Calibri" panose="020F0502020204030204" pitchFamily="34" charset="0"/>
              <a:cs typeface="Calibri" panose="020F0502020204030204" pitchFamily="34" charset="0"/>
            </a:endParaRPr>
          </a:p>
          <a:p>
            <a:pPr marL="0" indent="0">
              <a:spcAft>
                <a:spcPts val="800"/>
              </a:spcAft>
              <a:buNone/>
            </a:pPr>
            <a:endParaRPr lang="nl-NL" sz="2000">
              <a:latin typeface="Calibri" panose="020F0502020204030204" pitchFamily="34" charset="0"/>
              <a:ea typeface="Calibri" panose="020F0502020204030204" pitchFamily="34" charset="0"/>
              <a:cs typeface="Calibri" panose="020F0502020204030204" pitchFamily="34" charset="0"/>
            </a:endParaRPr>
          </a:p>
        </p:txBody>
      </p:sp>
      <p:pic>
        <p:nvPicPr>
          <p:cNvPr id="4" name="Afbeelding 3" descr="Afbeelding met tekst&#10;&#10;Automatisch gegenereerde beschrijving">
            <a:extLst>
              <a:ext uri="{FF2B5EF4-FFF2-40B4-BE49-F238E27FC236}">
                <a16:creationId xmlns:a16="http://schemas.microsoft.com/office/drawing/2014/main" id="{1CB79515-5A5E-53A3-4279-B47A0F8925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2959" y="5330975"/>
            <a:ext cx="2750598" cy="708280"/>
          </a:xfrm>
          <a:prstGeom prst="rect">
            <a:avLst/>
          </a:prstGeom>
          <a:noFill/>
        </p:spPr>
      </p:pic>
    </p:spTree>
    <p:extLst>
      <p:ext uri="{BB962C8B-B14F-4D97-AF65-F5344CB8AC3E}">
        <p14:creationId xmlns:p14="http://schemas.microsoft.com/office/powerpoint/2010/main" val="1463267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54DF3E-C047-5A83-2006-54E7A2F2A4B0}"/>
              </a:ext>
            </a:extLst>
          </p:cNvPr>
          <p:cNvSpPr>
            <a:spLocks noGrp="1"/>
          </p:cNvSpPr>
          <p:nvPr>
            <p:ph type="title"/>
          </p:nvPr>
        </p:nvSpPr>
        <p:spPr>
          <a:xfrm>
            <a:off x="762001" y="1138265"/>
            <a:ext cx="3056625" cy="2909296"/>
          </a:xfrm>
        </p:spPr>
        <p:txBody>
          <a:bodyPr anchor="t">
            <a:normAutofit/>
          </a:bodyPr>
          <a:lstStyle/>
          <a:p>
            <a:r>
              <a:rPr lang="nl-NL" sz="3200" b="1" dirty="0"/>
              <a:t>Waarom de </a:t>
            </a:r>
            <a:br>
              <a:rPr lang="nl-NL" sz="3200" b="1" dirty="0"/>
            </a:br>
            <a:r>
              <a:rPr lang="nl-NL" sz="3200" b="1" dirty="0"/>
              <a:t>Next Level </a:t>
            </a:r>
            <a:r>
              <a:rPr lang="nl-NL" sz="3200" b="1" dirty="0" err="1"/>
              <a:t>Leadership</a:t>
            </a:r>
            <a:r>
              <a:rPr lang="nl-NL" sz="3200" b="1" dirty="0"/>
              <a:t> Academy</a:t>
            </a:r>
            <a:br>
              <a:rPr lang="nl-NL" sz="3200" dirty="0"/>
            </a:br>
            <a:endParaRPr lang="nl-NL" sz="3200" dirty="0"/>
          </a:p>
        </p:txBody>
      </p:sp>
      <p:cxnSp>
        <p:nvCxnSpPr>
          <p:cNvPr id="8" name="Straight Connector 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62C01E2F-7EC5-532D-3B70-639FA0556176}"/>
              </a:ext>
            </a:extLst>
          </p:cNvPr>
          <p:cNvSpPr>
            <a:spLocks noGrp="1"/>
          </p:cNvSpPr>
          <p:nvPr>
            <p:ph idx="1"/>
          </p:nvPr>
        </p:nvSpPr>
        <p:spPr>
          <a:xfrm>
            <a:off x="4665831" y="871146"/>
            <a:ext cx="6661029" cy="5434637"/>
          </a:xfrm>
        </p:spPr>
        <p:txBody>
          <a:bodyPr>
            <a:normAutofit lnSpcReduction="10000"/>
          </a:bodyPr>
          <a:lstStyle/>
          <a:p>
            <a:pPr marL="0" indent="0">
              <a:spcAft>
                <a:spcPts val="800"/>
              </a:spcAft>
              <a:buNone/>
            </a:pPr>
            <a:r>
              <a:rPr lang="nl-NL" sz="2000" dirty="0">
                <a:effectLst/>
                <a:latin typeface="Calibri" panose="020F0502020204030204" pitchFamily="34" charset="0"/>
                <a:ea typeface="Calibri" panose="020F0502020204030204" pitchFamily="34" charset="0"/>
                <a:cs typeface="Times New Roman" panose="02020603050405020304" pitchFamily="18" charset="0"/>
              </a:rPr>
              <a:t>Heb je het gevoel dat er meer uit jezelf als leidinggevende én uit je team te halen is? </a:t>
            </a:r>
          </a:p>
          <a:p>
            <a:pPr marL="0" indent="0">
              <a:spcAft>
                <a:spcPts val="800"/>
              </a:spcAft>
              <a:buNone/>
            </a:pPr>
            <a:r>
              <a:rPr lang="nl-NL" sz="2000" dirty="0">
                <a:effectLst/>
                <a:latin typeface="Calibri" panose="020F0502020204030204" pitchFamily="34" charset="0"/>
                <a:ea typeface="Calibri" panose="020F0502020204030204" pitchFamily="34" charset="0"/>
                <a:cs typeface="Times New Roman" panose="02020603050405020304" pitchFamily="18" charset="0"/>
              </a:rPr>
              <a:t>Wil je meer vaardigheden op het gebied van modern leidinggeven, maar die wel passen bij jouw persoonlijke stijl?</a:t>
            </a:r>
          </a:p>
          <a:p>
            <a:pPr marL="0" indent="0">
              <a:spcAft>
                <a:spcPts val="800"/>
              </a:spcAft>
              <a:buNone/>
            </a:pPr>
            <a:r>
              <a:rPr lang="nl-NL" sz="2000" dirty="0">
                <a:effectLst/>
                <a:latin typeface="Calibri" panose="020F0502020204030204" pitchFamily="34" charset="0"/>
                <a:ea typeface="Calibri" panose="020F0502020204030204" pitchFamily="34" charset="0"/>
                <a:cs typeface="Calibri" panose="020F0502020204030204" pitchFamily="34" charset="0"/>
              </a:rPr>
              <a:t>Zie jij graag dat jouw team wendbaar is en op de juiste manier inspeelt op veranderingen in de markt? </a:t>
            </a:r>
          </a:p>
          <a:p>
            <a:pPr marL="0" indent="0">
              <a:spcAft>
                <a:spcPts val="800"/>
              </a:spcAft>
              <a:buNone/>
            </a:pPr>
            <a:r>
              <a:rPr lang="nl-NL" sz="2000" dirty="0">
                <a:effectLst/>
                <a:latin typeface="Calibri" panose="020F0502020204030204" pitchFamily="34" charset="0"/>
                <a:ea typeface="Calibri" panose="020F0502020204030204" pitchFamily="34" charset="0"/>
                <a:cs typeface="Calibri" panose="020F0502020204030204" pitchFamily="34" charset="0"/>
              </a:rPr>
              <a:t>Ambieer jij een werkomgeving waar betrokken, bevlogen en vitale medewerkers met plezier een bijdrage leveren? </a:t>
            </a:r>
          </a:p>
          <a:p>
            <a:pPr marL="0" indent="0">
              <a:spcAft>
                <a:spcPts val="800"/>
              </a:spcAft>
              <a:buNone/>
            </a:pPr>
            <a:r>
              <a:rPr lang="nl-NL" sz="2000" dirty="0">
                <a:effectLst/>
                <a:latin typeface="Calibri" panose="020F0502020204030204" pitchFamily="34" charset="0"/>
                <a:ea typeface="Calibri" panose="020F0502020204030204" pitchFamily="34" charset="0"/>
                <a:cs typeface="Calibri" panose="020F0502020204030204" pitchFamily="34" charset="0"/>
              </a:rPr>
              <a:t>Wil je weten wat de versnellers en barrières zijn die een goede teamontwikkeling (en dus resultaat) in de weg staan?</a:t>
            </a:r>
          </a:p>
          <a:p>
            <a:pPr marL="0" indent="0">
              <a:spcAft>
                <a:spcPts val="800"/>
              </a:spcAft>
              <a:buNone/>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p>
            <a:pPr marL="0" indent="0">
              <a:spcAft>
                <a:spcPts val="800"/>
              </a:spcAft>
              <a:buNone/>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p>
            <a:pPr marL="0" indent="0">
              <a:spcAft>
                <a:spcPts val="800"/>
              </a:spcAft>
              <a:buNone/>
            </a:pPr>
            <a:r>
              <a:rPr lang="nl-NL" sz="2000" dirty="0">
                <a:effectLst/>
                <a:latin typeface="Calibri" panose="020F0502020204030204" pitchFamily="34" charset="0"/>
                <a:ea typeface="Calibri" panose="020F0502020204030204" pitchFamily="34" charset="0"/>
                <a:cs typeface="Calibri" panose="020F0502020204030204" pitchFamily="34" charset="0"/>
              </a:rPr>
              <a:t>Ga dan samen met ons aan de slag met jouw leiderschaps-/ coachende vaardigheden!</a:t>
            </a:r>
          </a:p>
          <a:p>
            <a:pPr marL="0" indent="0">
              <a:spcAft>
                <a:spcPts val="800"/>
              </a:spcAft>
              <a:buNone/>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p>
            <a:pPr marL="0" indent="0">
              <a:spcAft>
                <a:spcPts val="800"/>
              </a:spcAft>
              <a:buNone/>
            </a:pPr>
            <a:endParaRPr lang="nl-NL"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1176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54DF3E-C047-5A83-2006-54E7A2F2A4B0}"/>
              </a:ext>
            </a:extLst>
          </p:cNvPr>
          <p:cNvSpPr>
            <a:spLocks noGrp="1"/>
          </p:cNvSpPr>
          <p:nvPr>
            <p:ph type="title"/>
          </p:nvPr>
        </p:nvSpPr>
        <p:spPr>
          <a:xfrm>
            <a:off x="762001" y="1138265"/>
            <a:ext cx="3056625" cy="2909296"/>
          </a:xfrm>
        </p:spPr>
        <p:txBody>
          <a:bodyPr anchor="t">
            <a:normAutofit/>
          </a:bodyPr>
          <a:lstStyle/>
          <a:p>
            <a:r>
              <a:rPr lang="nl-NL" sz="3200" b="1" dirty="0"/>
              <a:t>Waarom de </a:t>
            </a:r>
            <a:br>
              <a:rPr lang="nl-NL" sz="3200" b="1" dirty="0"/>
            </a:br>
            <a:r>
              <a:rPr lang="nl-NL" sz="3200" b="1" dirty="0"/>
              <a:t>Next Level </a:t>
            </a:r>
            <a:r>
              <a:rPr lang="nl-NL" sz="3200" b="1" dirty="0" err="1"/>
              <a:t>Leadership</a:t>
            </a:r>
            <a:r>
              <a:rPr lang="nl-NL" sz="3200" b="1" dirty="0"/>
              <a:t> Academy</a:t>
            </a:r>
            <a:br>
              <a:rPr lang="nl-NL" sz="3200" dirty="0"/>
            </a:br>
            <a:endParaRPr lang="nl-NL" sz="3200" dirty="0"/>
          </a:p>
        </p:txBody>
      </p:sp>
      <p:cxnSp>
        <p:nvCxnSpPr>
          <p:cNvPr id="8" name="Straight Connector 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62C01E2F-7EC5-532D-3B70-639FA0556176}"/>
              </a:ext>
            </a:extLst>
          </p:cNvPr>
          <p:cNvSpPr>
            <a:spLocks noGrp="1"/>
          </p:cNvSpPr>
          <p:nvPr>
            <p:ph idx="1"/>
          </p:nvPr>
        </p:nvSpPr>
        <p:spPr>
          <a:xfrm>
            <a:off x="4665831" y="865470"/>
            <a:ext cx="6661029" cy="5434637"/>
          </a:xfrm>
        </p:spPr>
        <p:txBody>
          <a:bodyPr>
            <a:normAutofit/>
          </a:bodyPr>
          <a:lstStyle/>
          <a:p>
            <a:pPr marL="0" indent="0">
              <a:spcAft>
                <a:spcPts val="800"/>
              </a:spcAft>
              <a:buNone/>
            </a:pPr>
            <a:r>
              <a:rPr lang="nl-NL" sz="2000" dirty="0">
                <a:solidFill>
                  <a:srgbClr val="2D2E33"/>
                </a:solidFill>
              </a:rPr>
              <a:t>Het wordt steeds belangrijker een goede en inspirerende werkgever te zijn en te blijven, waar mensen graag werken en zich kunnen ontwikkelen.</a:t>
            </a:r>
          </a:p>
          <a:p>
            <a:pPr marL="0" indent="0">
              <a:spcAft>
                <a:spcPts val="800"/>
              </a:spcAft>
              <a:buNone/>
            </a:pPr>
            <a:r>
              <a:rPr lang="nl-NL" sz="2000" b="0" i="0" dirty="0">
                <a:solidFill>
                  <a:srgbClr val="2D2E33"/>
                </a:solidFill>
                <a:effectLst/>
              </a:rPr>
              <a:t>Om samen te kunnen groeien, zijn betrokken en vitale medewerkers van levensbelang voor je organisatie. Investeren in mensen, teams en modern leidinggeven zorgt dat je met je organisatie naar een next level kunt.</a:t>
            </a:r>
            <a:endParaRPr lang="nl-NL" sz="2000" dirty="0"/>
          </a:p>
          <a:p>
            <a:pPr marL="0" indent="0">
              <a:spcAft>
                <a:spcPts val="800"/>
              </a:spcAft>
              <a:buNone/>
            </a:pPr>
            <a:r>
              <a:rPr lang="nl-NL" sz="2000" dirty="0">
                <a:latin typeface="Calibri" panose="020F0502020204030204" pitchFamily="34" charset="0"/>
                <a:ea typeface="Calibri" panose="020F0502020204030204" pitchFamily="34" charset="0"/>
                <a:cs typeface="Calibri" panose="020F0502020204030204" pitchFamily="34" charset="0"/>
              </a:rPr>
              <a:t>Er zijn 4 verschillende generaties op de werkvloer, met alle bijbehorende uitdagingen in de samenwerking.</a:t>
            </a:r>
          </a:p>
          <a:p>
            <a:pPr marL="0" indent="0">
              <a:spcAft>
                <a:spcPts val="800"/>
              </a:spcAft>
              <a:buNone/>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p>
            <a:pPr marL="0" indent="0">
              <a:spcAft>
                <a:spcPts val="800"/>
              </a:spcAft>
              <a:buNone/>
            </a:pP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nl-NL" sz="2000" dirty="0">
                <a:effectLst/>
                <a:latin typeface="Calibri" panose="020F0502020204030204" pitchFamily="34" charset="0"/>
                <a:ea typeface="Calibri" panose="020F0502020204030204" pitchFamily="34" charset="0"/>
                <a:cs typeface="Times New Roman" panose="02020603050405020304" pitchFamily="18" charset="0"/>
              </a:rPr>
              <a:t>Wij hebben jarenlange ervaring, helpen leidinggevenden individueel te groeien en brengen feilloos hele teams verder.</a:t>
            </a:r>
          </a:p>
        </p:txBody>
      </p:sp>
    </p:spTree>
    <p:extLst>
      <p:ext uri="{BB962C8B-B14F-4D97-AF65-F5344CB8AC3E}">
        <p14:creationId xmlns:p14="http://schemas.microsoft.com/office/powerpoint/2010/main" val="4169001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54DF3E-C047-5A83-2006-54E7A2F2A4B0}"/>
              </a:ext>
            </a:extLst>
          </p:cNvPr>
          <p:cNvSpPr>
            <a:spLocks noGrp="1"/>
          </p:cNvSpPr>
          <p:nvPr>
            <p:ph type="title"/>
          </p:nvPr>
        </p:nvSpPr>
        <p:spPr>
          <a:xfrm>
            <a:off x="762001" y="1138265"/>
            <a:ext cx="3056625" cy="2909296"/>
          </a:xfrm>
        </p:spPr>
        <p:txBody>
          <a:bodyPr anchor="t">
            <a:normAutofit/>
          </a:bodyPr>
          <a:lstStyle/>
          <a:p>
            <a:r>
              <a:rPr lang="nl-NL" sz="3200" b="1" dirty="0"/>
              <a:t>Voor wie?</a:t>
            </a:r>
            <a:br>
              <a:rPr lang="nl-NL" sz="3200" dirty="0"/>
            </a:br>
            <a:endParaRPr lang="nl-NL" sz="3200" dirty="0"/>
          </a:p>
        </p:txBody>
      </p:sp>
      <p:cxnSp>
        <p:nvCxnSpPr>
          <p:cNvPr id="8" name="Straight Connector 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62C01E2F-7EC5-532D-3B70-639FA0556176}"/>
              </a:ext>
            </a:extLst>
          </p:cNvPr>
          <p:cNvSpPr>
            <a:spLocks noGrp="1"/>
          </p:cNvSpPr>
          <p:nvPr>
            <p:ph idx="1"/>
          </p:nvPr>
        </p:nvSpPr>
        <p:spPr>
          <a:xfrm>
            <a:off x="4665831" y="871146"/>
            <a:ext cx="6661029" cy="5434637"/>
          </a:xfrm>
        </p:spPr>
        <p:txBody>
          <a:bodyPr>
            <a:normAutofit/>
          </a:bodyPr>
          <a:lstStyle/>
          <a:p>
            <a:pPr marL="0" indent="0">
              <a:spcAft>
                <a:spcPts val="800"/>
              </a:spcAft>
              <a:buNone/>
            </a:pPr>
            <a:r>
              <a:rPr lang="nl-NL" sz="2000" dirty="0">
                <a:latin typeface="Calibri" panose="020F0502020204030204" pitchFamily="34" charset="0"/>
                <a:ea typeface="Calibri" panose="020F0502020204030204" pitchFamily="34" charset="0"/>
                <a:cs typeface="Times New Roman" panose="02020603050405020304" pitchFamily="18" charset="0"/>
              </a:rPr>
              <a:t>Voor ondernemers, leidinggevenden, beslissers die hun bedrijf verder willen laten groeien. </a:t>
            </a:r>
          </a:p>
          <a:p>
            <a:pPr marL="0" indent="0">
              <a:spcAft>
                <a:spcPts val="800"/>
              </a:spcAft>
              <a:buNone/>
            </a:pPr>
            <a:r>
              <a:rPr lang="nl-NL" sz="2000" dirty="0">
                <a:latin typeface="Calibri" panose="020F0502020204030204" pitchFamily="34" charset="0"/>
                <a:ea typeface="Calibri" panose="020F0502020204030204" pitchFamily="34" charset="0"/>
                <a:cs typeface="Times New Roman" panose="02020603050405020304" pitchFamily="18" charset="0"/>
              </a:rPr>
              <a:t>Die hun team willen laten floreren. </a:t>
            </a:r>
          </a:p>
          <a:p>
            <a:pPr marL="0" indent="0">
              <a:spcAft>
                <a:spcPts val="800"/>
              </a:spcAft>
              <a:buNone/>
            </a:pPr>
            <a:r>
              <a:rPr lang="nl-NL" sz="2000" dirty="0">
                <a:latin typeface="Calibri" panose="020F0502020204030204" pitchFamily="34" charset="0"/>
                <a:ea typeface="Calibri" panose="020F0502020204030204" pitchFamily="34" charset="0"/>
                <a:cs typeface="Times New Roman" panose="02020603050405020304" pitchFamily="18" charset="0"/>
              </a:rPr>
              <a:t>Die uitgedaagd en getriggerd willen worden om nog beter te worden in hun rol als leidinggevende.</a:t>
            </a:r>
          </a:p>
          <a:p>
            <a:pPr marL="0" indent="0">
              <a:spcAft>
                <a:spcPts val="800"/>
              </a:spcAft>
              <a:buNone/>
            </a:pPr>
            <a:r>
              <a:rPr lang="nl-NL" sz="2000" dirty="0">
                <a:latin typeface="Calibri" panose="020F0502020204030204" pitchFamily="34" charset="0"/>
                <a:ea typeface="Calibri" panose="020F0502020204030204" pitchFamily="34" charset="0"/>
                <a:cs typeface="Times New Roman" panose="02020603050405020304" pitchFamily="18" charset="0"/>
              </a:rPr>
              <a:t> </a:t>
            </a:r>
            <a:br>
              <a:rPr lang="nl-NL" sz="2000" dirty="0">
                <a:latin typeface="Calibri" panose="020F0502020204030204" pitchFamily="34" charset="0"/>
                <a:ea typeface="Calibri" panose="020F0502020204030204" pitchFamily="34" charset="0"/>
                <a:cs typeface="Times New Roman" panose="02020603050405020304" pitchFamily="18" charset="0"/>
              </a:rPr>
            </a:b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nl-NL" sz="2000" b="1" dirty="0">
                <a:effectLst/>
                <a:latin typeface="Calibri" panose="020F0502020204030204" pitchFamily="34" charset="0"/>
                <a:ea typeface="Calibri" panose="020F0502020204030204" pitchFamily="34" charset="0"/>
                <a:cs typeface="Calibri" panose="020F0502020204030204" pitchFamily="34" charset="0"/>
              </a:rPr>
              <a:t>De Next Level Leadership Academy:</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nl-NL" sz="2000" dirty="0">
                <a:effectLst/>
                <a:latin typeface="Calibri" panose="020F0502020204030204" pitchFamily="34" charset="0"/>
                <a:ea typeface="Calibri" panose="020F0502020204030204" pitchFamily="34" charset="0"/>
                <a:cs typeface="Calibri" panose="020F0502020204030204" pitchFamily="34" charset="0"/>
              </a:rPr>
              <a:t>Is een programma gericht op ontwikkeling van jezelf als ondernemer/ leidinggevende en je team</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nl-NL" sz="2000" dirty="0">
                <a:effectLst/>
                <a:latin typeface="Calibri" panose="020F0502020204030204" pitchFamily="34" charset="0"/>
                <a:ea typeface="Calibri" panose="020F0502020204030204" pitchFamily="34" charset="0"/>
                <a:cs typeface="Calibri" panose="020F0502020204030204" pitchFamily="34" charset="0"/>
              </a:rPr>
              <a:t>Is voor degenen die het gevoel hebben dat er meer uit hun bedrijf te halen is en daar praktische tools voor willen</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lvl="0">
              <a:spcAft>
                <a:spcPts val="800"/>
              </a:spcAft>
            </a:pPr>
            <a:r>
              <a:rPr lang="nl-NL" sz="2000" dirty="0">
                <a:effectLst/>
                <a:latin typeface="Calibri" panose="020F0502020204030204" pitchFamily="34" charset="0"/>
                <a:ea typeface="Calibri" panose="020F0502020204030204" pitchFamily="34" charset="0"/>
                <a:cs typeface="Calibri" panose="020F0502020204030204" pitchFamily="34" charset="0"/>
              </a:rPr>
              <a:t>Heeft een uitgebreide persoonlijke intake met een persoonlijke Talenten Motivatie Analyse (TMA)</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517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54DF3E-C047-5A83-2006-54E7A2F2A4B0}"/>
              </a:ext>
            </a:extLst>
          </p:cNvPr>
          <p:cNvSpPr>
            <a:spLocks noGrp="1"/>
          </p:cNvSpPr>
          <p:nvPr>
            <p:ph type="title"/>
          </p:nvPr>
        </p:nvSpPr>
        <p:spPr>
          <a:xfrm>
            <a:off x="762001" y="1138265"/>
            <a:ext cx="3056625" cy="2909296"/>
          </a:xfrm>
        </p:spPr>
        <p:txBody>
          <a:bodyPr anchor="t">
            <a:normAutofit/>
          </a:bodyPr>
          <a:lstStyle/>
          <a:p>
            <a:r>
              <a:rPr lang="nl-NL" sz="3200" b="1" dirty="0"/>
              <a:t>Wat krijg je?</a:t>
            </a:r>
            <a:br>
              <a:rPr lang="nl-NL" sz="3200" dirty="0"/>
            </a:br>
            <a:endParaRPr lang="nl-NL" sz="3200" dirty="0"/>
          </a:p>
        </p:txBody>
      </p:sp>
      <p:cxnSp>
        <p:nvCxnSpPr>
          <p:cNvPr id="8" name="Straight Connector 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62C01E2F-7EC5-532D-3B70-639FA0556176}"/>
              </a:ext>
            </a:extLst>
          </p:cNvPr>
          <p:cNvSpPr>
            <a:spLocks noGrp="1"/>
          </p:cNvSpPr>
          <p:nvPr>
            <p:ph idx="1"/>
          </p:nvPr>
        </p:nvSpPr>
        <p:spPr>
          <a:xfrm>
            <a:off x="4665831" y="871146"/>
            <a:ext cx="6661029" cy="5871028"/>
          </a:xfrm>
        </p:spPr>
        <p:txBody>
          <a:bodyPr>
            <a:noAutofit/>
          </a:bodyPr>
          <a:lstStyle/>
          <a:p>
            <a:pPr marL="0" indent="0">
              <a:buNone/>
            </a:pPr>
            <a:r>
              <a:rPr lang="nl-NL" sz="2000" b="0" i="0" u="none" strike="noStrike" baseline="0" dirty="0"/>
              <a:t>We gaan intensief samenwerken. Je gaat in 4 sessies 1-op-1 met ons sparren over hoe jij leiding geeft aan jouw team/ bedrijf. Daarnaast hebben we verspreid over een halfjaar 6 sessies waarin we met elkaar aan de slag gaan om jouw coachende leiderschapsvaardigheden te boosten.</a:t>
            </a:r>
          </a:p>
          <a:p>
            <a:pPr marL="0" indent="0">
              <a:buNone/>
            </a:pPr>
            <a:endParaRPr lang="nl-NL" sz="2000" b="0" i="0" u="none" strike="noStrike" baseline="0" dirty="0"/>
          </a:p>
          <a:p>
            <a:pPr marL="0" indent="0">
              <a:buNone/>
            </a:pPr>
            <a:r>
              <a:rPr lang="nl-NL" sz="2000" b="0" i="0" u="none" strike="noStrike" baseline="0" dirty="0"/>
              <a:t>De Next Level </a:t>
            </a:r>
            <a:r>
              <a:rPr lang="nl-NL" sz="2000" b="0" i="0" u="none" strike="noStrike" baseline="0" dirty="0" err="1"/>
              <a:t>Leadership</a:t>
            </a:r>
            <a:r>
              <a:rPr lang="nl-NL" sz="2000" b="0" i="0" u="none" strike="noStrike" baseline="0" dirty="0"/>
              <a:t> Academy is op maat gemaakt, waarbij jij doorgeeft op welke specifieke onderwerpen jij gecoacht wilt worden. </a:t>
            </a:r>
          </a:p>
          <a:p>
            <a:pPr marL="0" indent="0">
              <a:buNone/>
            </a:pPr>
            <a:endParaRPr lang="nl-NL" sz="2000" b="0" i="0" u="none" strike="noStrike" baseline="0" dirty="0"/>
          </a:p>
          <a:p>
            <a:pPr marL="0" indent="0">
              <a:buNone/>
            </a:pPr>
            <a:r>
              <a:rPr lang="nl-NL" sz="2000" b="1" i="0" u="none" strike="noStrike" baseline="0" dirty="0"/>
              <a:t>Onderwerpen die in elk geval aan bod komen:</a:t>
            </a:r>
          </a:p>
          <a:p>
            <a:pPr lvl="0">
              <a:lnSpc>
                <a:spcPct val="100000"/>
              </a:lnSpc>
              <a:spcBef>
                <a:spcPts val="0"/>
              </a:spcBef>
            </a:pPr>
            <a:r>
              <a:rPr lang="nl-NL" sz="2000" dirty="0">
                <a:effectLst/>
                <a:ea typeface="Calibri" panose="020F0502020204030204" pitchFamily="34" charset="0"/>
                <a:cs typeface="Calibri" panose="020F0502020204030204" pitchFamily="34" charset="0"/>
              </a:rPr>
              <a:t>Inzetten op ontwikkeling, de sleutel tot succes</a:t>
            </a:r>
          </a:p>
          <a:p>
            <a:pPr lvl="0">
              <a:lnSpc>
                <a:spcPct val="100000"/>
              </a:lnSpc>
              <a:spcBef>
                <a:spcPts val="0"/>
              </a:spcBef>
            </a:pPr>
            <a:r>
              <a:rPr lang="nl-NL" sz="2000" dirty="0">
                <a:effectLst/>
                <a:ea typeface="Calibri" panose="020F0502020204030204" pitchFamily="34" charset="0"/>
                <a:cs typeface="Calibri" panose="020F0502020204030204" pitchFamily="34" charset="0"/>
              </a:rPr>
              <a:t>De kracht van missie, visie en kernwaarden</a:t>
            </a:r>
          </a:p>
          <a:p>
            <a:pPr lvl="0">
              <a:lnSpc>
                <a:spcPct val="100000"/>
              </a:lnSpc>
              <a:spcBef>
                <a:spcPts val="0"/>
              </a:spcBef>
            </a:pPr>
            <a:r>
              <a:rPr lang="nl-NL" sz="2000" dirty="0">
                <a:ea typeface="Calibri" panose="020F0502020204030204" pitchFamily="34" charset="0"/>
                <a:cs typeface="Calibri" panose="020F0502020204030204" pitchFamily="34" charset="0"/>
              </a:rPr>
              <a:t>Goede gesprekken, gericht op ontwikkeling</a:t>
            </a:r>
          </a:p>
          <a:p>
            <a:pPr lvl="0">
              <a:lnSpc>
                <a:spcPct val="100000"/>
              </a:lnSpc>
              <a:spcBef>
                <a:spcPts val="0"/>
              </a:spcBef>
            </a:pPr>
            <a:r>
              <a:rPr lang="nl-NL" sz="2000" dirty="0">
                <a:ea typeface="Calibri" panose="020F0502020204030204" pitchFamily="34" charset="0"/>
                <a:cs typeface="Calibri" panose="020F0502020204030204" pitchFamily="34" charset="0"/>
              </a:rPr>
              <a:t>Verschillende generaties op de werkvloer</a:t>
            </a:r>
          </a:p>
          <a:p>
            <a:pPr lvl="0">
              <a:lnSpc>
                <a:spcPct val="100000"/>
              </a:lnSpc>
              <a:spcBef>
                <a:spcPts val="0"/>
              </a:spcBef>
            </a:pPr>
            <a:r>
              <a:rPr lang="nl-NL" sz="2000" dirty="0">
                <a:effectLst/>
                <a:ea typeface="Calibri" panose="020F0502020204030204" pitchFamily="34" charset="0"/>
                <a:cs typeface="Calibri" panose="020F0502020204030204" pitchFamily="34" charset="0"/>
              </a:rPr>
              <a:t>Persoonlijk leiderschap, hoe stimuleer jij dat?</a:t>
            </a:r>
            <a:endParaRPr lang="nl-NL" sz="2000" dirty="0">
              <a:ea typeface="Calibri" panose="020F0502020204030204" pitchFamily="34" charset="0"/>
              <a:cs typeface="Calibri" panose="020F0502020204030204" pitchFamily="34" charset="0"/>
            </a:endParaRPr>
          </a:p>
          <a:p>
            <a:pPr lvl="0">
              <a:lnSpc>
                <a:spcPct val="100000"/>
              </a:lnSpc>
              <a:spcBef>
                <a:spcPts val="0"/>
              </a:spcBef>
            </a:pPr>
            <a:r>
              <a:rPr lang="nl-NL" sz="2000" dirty="0">
                <a:effectLst/>
                <a:ea typeface="Calibri" panose="020F0502020204030204" pitchFamily="34" charset="0"/>
                <a:cs typeface="Calibri" panose="020F0502020204030204" pitchFamily="34" charset="0"/>
              </a:rPr>
              <a:t>Samenwerken, samen werken en stappen maken</a:t>
            </a:r>
            <a:endParaRPr lang="nl-NL" sz="20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9219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54DF3E-C047-5A83-2006-54E7A2F2A4B0}"/>
              </a:ext>
            </a:extLst>
          </p:cNvPr>
          <p:cNvSpPr>
            <a:spLocks noGrp="1"/>
          </p:cNvSpPr>
          <p:nvPr>
            <p:ph type="title"/>
          </p:nvPr>
        </p:nvSpPr>
        <p:spPr>
          <a:xfrm>
            <a:off x="762001" y="1138265"/>
            <a:ext cx="3056625" cy="2909296"/>
          </a:xfrm>
        </p:spPr>
        <p:txBody>
          <a:bodyPr anchor="t">
            <a:normAutofit/>
          </a:bodyPr>
          <a:lstStyle/>
          <a:p>
            <a:r>
              <a:rPr lang="nl-NL" sz="3200" b="1" dirty="0"/>
              <a:t>Resultaat?</a:t>
            </a:r>
            <a:br>
              <a:rPr lang="nl-NL" sz="3200" dirty="0"/>
            </a:br>
            <a:endParaRPr lang="nl-NL" sz="3200" dirty="0"/>
          </a:p>
        </p:txBody>
      </p:sp>
      <p:cxnSp>
        <p:nvCxnSpPr>
          <p:cNvPr id="8" name="Straight Connector 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62C01E2F-7EC5-532D-3B70-639FA0556176}"/>
              </a:ext>
            </a:extLst>
          </p:cNvPr>
          <p:cNvSpPr>
            <a:spLocks noGrp="1"/>
          </p:cNvSpPr>
          <p:nvPr>
            <p:ph idx="1"/>
          </p:nvPr>
        </p:nvSpPr>
        <p:spPr>
          <a:xfrm>
            <a:off x="4665831" y="871146"/>
            <a:ext cx="6661029" cy="5434637"/>
          </a:xfrm>
        </p:spPr>
        <p:txBody>
          <a:bodyPr>
            <a:normAutofit/>
          </a:bodyPr>
          <a:lstStyle/>
          <a:p>
            <a:pPr lvl="0"/>
            <a:r>
              <a:rPr lang="nl-NL" sz="2000" dirty="0">
                <a:effectLst/>
                <a:latin typeface="Calibri" panose="020F0502020204030204" pitchFamily="34" charset="0"/>
                <a:ea typeface="Calibri" panose="020F0502020204030204" pitchFamily="34" charset="0"/>
                <a:cs typeface="Calibri" panose="020F0502020204030204" pitchFamily="34" charset="0"/>
              </a:rPr>
              <a:t>Nieuwe energie.</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nl-NL" sz="2000" dirty="0">
                <a:effectLst/>
                <a:latin typeface="Calibri" panose="020F0502020204030204" pitchFamily="34" charset="0"/>
                <a:ea typeface="Calibri" panose="020F0502020204030204" pitchFamily="34" charset="0"/>
                <a:cs typeface="Calibri" panose="020F0502020204030204" pitchFamily="34" charset="0"/>
              </a:rPr>
              <a:t>Een nieuw netwerk van collega-</a:t>
            </a:r>
            <a:r>
              <a:rPr lang="nl-NL" sz="2000" dirty="0">
                <a:latin typeface="Calibri" panose="020F0502020204030204" pitchFamily="34" charset="0"/>
                <a:ea typeface="Calibri" panose="020F0502020204030204" pitchFamily="34" charset="0"/>
                <a:cs typeface="Calibri" panose="020F0502020204030204" pitchFamily="34" charset="0"/>
              </a:rPr>
              <a:t> </a:t>
            </a:r>
            <a:r>
              <a:rPr lang="nl-NL" sz="2000" dirty="0">
                <a:effectLst/>
                <a:latin typeface="Calibri" panose="020F0502020204030204" pitchFamily="34" charset="0"/>
                <a:ea typeface="Calibri" panose="020F0502020204030204" pitchFamily="34" charset="0"/>
                <a:cs typeface="Calibri" panose="020F0502020204030204" pitchFamily="34" charset="0"/>
              </a:rPr>
              <a:t>leidinggevenden.</a:t>
            </a:r>
          </a:p>
          <a:p>
            <a:pPr lvl="0"/>
            <a:r>
              <a:rPr lang="nl-NL" sz="2000" dirty="0">
                <a:latin typeface="Calibri" panose="020F0502020204030204" pitchFamily="34" charset="0"/>
                <a:ea typeface="Calibri" panose="020F0502020204030204" pitchFamily="34" charset="0"/>
                <a:cs typeface="Calibri" panose="020F0502020204030204" pitchFamily="34" charset="0"/>
              </a:rPr>
              <a:t>Zicht op jouw kwaliteiten en valkuilen.</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nl-NL" sz="2000" dirty="0">
                <a:effectLst/>
                <a:latin typeface="Calibri" panose="020F0502020204030204" pitchFamily="34" charset="0"/>
                <a:ea typeface="Calibri" panose="020F0502020204030204" pitchFamily="34" charset="0"/>
                <a:cs typeface="Calibri" panose="020F0502020204030204" pitchFamily="34" charset="0"/>
              </a:rPr>
              <a:t>Een rugtas vol met nieuwe inzichten en vaardigheden.</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nl-NL" sz="2000" dirty="0">
                <a:effectLst/>
                <a:latin typeface="Calibri" panose="020F0502020204030204" pitchFamily="34" charset="0"/>
                <a:ea typeface="Calibri" panose="020F0502020204030204" pitchFamily="34" charset="0"/>
                <a:cs typeface="Calibri" panose="020F0502020204030204" pitchFamily="34" charset="0"/>
              </a:rPr>
              <a:t>Een concreet verbeterplan, voor jezelf en voor je team.</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5379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54DF3E-C047-5A83-2006-54E7A2F2A4B0}"/>
              </a:ext>
            </a:extLst>
          </p:cNvPr>
          <p:cNvSpPr>
            <a:spLocks noGrp="1"/>
          </p:cNvSpPr>
          <p:nvPr>
            <p:ph type="title"/>
          </p:nvPr>
        </p:nvSpPr>
        <p:spPr>
          <a:xfrm>
            <a:off x="762001" y="1138265"/>
            <a:ext cx="3056625" cy="2909296"/>
          </a:xfrm>
        </p:spPr>
        <p:txBody>
          <a:bodyPr anchor="t">
            <a:normAutofit/>
          </a:bodyPr>
          <a:lstStyle/>
          <a:p>
            <a:r>
              <a:rPr lang="nl-NL" sz="3200" b="1" dirty="0"/>
              <a:t>Praktische informatie</a:t>
            </a:r>
            <a:br>
              <a:rPr lang="nl-NL" sz="3200" dirty="0"/>
            </a:br>
            <a:endParaRPr lang="nl-NL" sz="3200" dirty="0"/>
          </a:p>
        </p:txBody>
      </p:sp>
      <p:cxnSp>
        <p:nvCxnSpPr>
          <p:cNvPr id="8" name="Straight Connector 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62C01E2F-7EC5-532D-3B70-639FA0556176}"/>
              </a:ext>
            </a:extLst>
          </p:cNvPr>
          <p:cNvSpPr>
            <a:spLocks noGrp="1"/>
          </p:cNvSpPr>
          <p:nvPr>
            <p:ph idx="1"/>
          </p:nvPr>
        </p:nvSpPr>
        <p:spPr>
          <a:xfrm>
            <a:off x="4665831" y="871146"/>
            <a:ext cx="6661029" cy="5617335"/>
          </a:xfrm>
        </p:spPr>
        <p:txBody>
          <a:bodyPr>
            <a:normAutofit fontScale="92500" lnSpcReduction="10000"/>
          </a:bodyPr>
          <a:lstStyle/>
          <a:p>
            <a:pPr marL="180000" indent="-180000">
              <a:spcAft>
                <a:spcPts val="800"/>
              </a:spcAft>
            </a:pPr>
            <a:r>
              <a:rPr lang="nl-NL" sz="2000" dirty="0">
                <a:effectLst/>
                <a:latin typeface="Calibri" panose="020F0502020204030204" pitchFamily="34" charset="0"/>
                <a:ea typeface="Calibri" panose="020F0502020204030204" pitchFamily="34" charset="0"/>
                <a:cs typeface="Calibri" panose="020F0502020204030204" pitchFamily="34" charset="0"/>
              </a:rPr>
              <a:t>De sessies zijn concreet en op maat, met een breed scala aan onderwerpen binnen het vakgebied van leidinggeven. Praktijkgericht, zodat je meteen aan de slag kunt én met voldoende gelegenheid om met elkaar te sparren.</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marL="180000" indent="-180000">
              <a:spcAft>
                <a:spcPts val="800"/>
              </a:spcAft>
            </a:pPr>
            <a:r>
              <a:rPr lang="nl-NL" sz="2000" dirty="0">
                <a:effectLst/>
                <a:latin typeface="Calibri" panose="020F0502020204030204" pitchFamily="34" charset="0"/>
                <a:ea typeface="Calibri" panose="020F0502020204030204" pitchFamily="34" charset="0"/>
                <a:cs typeface="Calibri" panose="020F0502020204030204" pitchFamily="34" charset="0"/>
              </a:rPr>
              <a:t>We sluiten gezamenlijk af met een concreet verbeterplan en een bourgondische “houdoe en bedankt sessie”.</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marL="180000" indent="-180000">
              <a:spcAft>
                <a:spcPts val="800"/>
              </a:spcAft>
            </a:pPr>
            <a:r>
              <a:rPr lang="nl-NL" sz="2000" dirty="0">
                <a:effectLst/>
                <a:latin typeface="Calibri" panose="020F0502020204030204" pitchFamily="34" charset="0"/>
                <a:ea typeface="Calibri" panose="020F0502020204030204" pitchFamily="34" charset="0"/>
                <a:cs typeface="Calibri" panose="020F0502020204030204" pitchFamily="34" charset="0"/>
              </a:rPr>
              <a:t>Om de 6 gezamenlijke sessies heen krijg je 4 </a:t>
            </a:r>
            <a:r>
              <a:rPr lang="nl-NL" sz="2000" dirty="0">
                <a:latin typeface="Calibri" panose="020F0502020204030204" pitchFamily="34" charset="0"/>
                <a:ea typeface="Calibri" panose="020F0502020204030204" pitchFamily="34" charset="0"/>
                <a:cs typeface="Calibri" panose="020F0502020204030204" pitchFamily="34" charset="0"/>
              </a:rPr>
              <a:t>intensieve 1 op 1 sessies. </a:t>
            </a:r>
          </a:p>
          <a:p>
            <a:pPr marL="0" indent="0">
              <a:spcAft>
                <a:spcPts val="800"/>
              </a:spcAft>
              <a:buNone/>
            </a:pPr>
            <a:r>
              <a:rPr lang="nl-NL" sz="2000" b="1" dirty="0">
                <a:latin typeface="Calibri" panose="020F0502020204030204" pitchFamily="34" charset="0"/>
                <a:ea typeface="Calibri" panose="020F0502020204030204" pitchFamily="34" charset="0"/>
                <a:cs typeface="Times New Roman" panose="02020603050405020304" pitchFamily="18" charset="0"/>
              </a:rPr>
              <a:t>Tijdschema:</a:t>
            </a:r>
          </a:p>
          <a:p>
            <a:pPr>
              <a:lnSpc>
                <a:spcPct val="120000"/>
              </a:lnSpc>
              <a:spcBef>
                <a:spcPts val="0"/>
              </a:spcBef>
            </a:pPr>
            <a:r>
              <a:rPr lang="nl-NL" sz="2000" dirty="0">
                <a:latin typeface="Calibri" panose="020F0502020204030204" pitchFamily="34" charset="0"/>
                <a:ea typeface="Calibri" panose="020F0502020204030204" pitchFamily="34" charset="0"/>
                <a:cs typeface="Times New Roman" panose="02020603050405020304" pitchFamily="18" charset="0"/>
              </a:rPr>
              <a:t>Uitgebreide 1 op 1 intake/ Talenten Motivatie Analyse (TMA)</a:t>
            </a:r>
          </a:p>
          <a:p>
            <a:pPr>
              <a:lnSpc>
                <a:spcPct val="120000"/>
              </a:lnSpc>
              <a:spcBef>
                <a:spcPts val="0"/>
              </a:spcBef>
            </a:pPr>
            <a:r>
              <a:rPr lang="nl-NL" sz="2000" dirty="0">
                <a:latin typeface="Calibri" panose="020F0502020204030204" pitchFamily="34" charset="0"/>
                <a:ea typeface="Calibri" panose="020F0502020204030204" pitchFamily="34" charset="0"/>
                <a:cs typeface="Times New Roman" panose="02020603050405020304" pitchFamily="18" charset="0"/>
              </a:rPr>
              <a:t>11 oktober 2024 	9.30 – 12.30 uur</a:t>
            </a:r>
          </a:p>
          <a:p>
            <a:pPr>
              <a:lnSpc>
                <a:spcPct val="120000"/>
              </a:lnSpc>
              <a:spcBef>
                <a:spcPts val="0"/>
              </a:spcBef>
            </a:pPr>
            <a:r>
              <a:rPr lang="nl-NL" sz="2000" dirty="0">
                <a:latin typeface="Calibri" panose="020F0502020204030204" pitchFamily="34" charset="0"/>
                <a:ea typeface="Calibri" panose="020F0502020204030204" pitchFamily="34" charset="0"/>
                <a:cs typeface="Times New Roman" panose="02020603050405020304" pitchFamily="18" charset="0"/>
              </a:rPr>
              <a:t>8 november 2024    	9.30 – 12.30 uur</a:t>
            </a:r>
          </a:p>
          <a:p>
            <a:pPr>
              <a:lnSpc>
                <a:spcPct val="120000"/>
              </a:lnSpc>
              <a:spcBef>
                <a:spcPts val="0"/>
              </a:spcBef>
            </a:pPr>
            <a:r>
              <a:rPr lang="nl-NL" sz="2000" dirty="0">
                <a:latin typeface="Calibri" panose="020F0502020204030204" pitchFamily="34" charset="0"/>
                <a:ea typeface="Calibri" panose="020F0502020204030204" pitchFamily="34" charset="0"/>
                <a:cs typeface="Times New Roman" panose="02020603050405020304" pitchFamily="18" charset="0"/>
              </a:rPr>
              <a:t>29 november 2024       	9.30 – 12.30 uur</a:t>
            </a:r>
          </a:p>
          <a:p>
            <a:pPr>
              <a:lnSpc>
                <a:spcPct val="120000"/>
              </a:lnSpc>
              <a:spcBef>
                <a:spcPts val="0"/>
              </a:spcBef>
            </a:pPr>
            <a:r>
              <a:rPr lang="nl-NL" sz="2000" dirty="0">
                <a:latin typeface="Calibri" panose="020F0502020204030204" pitchFamily="34" charset="0"/>
                <a:ea typeface="Calibri" panose="020F0502020204030204" pitchFamily="34" charset="0"/>
                <a:cs typeface="Times New Roman" panose="02020603050405020304" pitchFamily="18" charset="0"/>
              </a:rPr>
              <a:t>10 januari 2025        	9.30 – 12.30 uur</a:t>
            </a:r>
          </a:p>
          <a:p>
            <a:pPr>
              <a:lnSpc>
                <a:spcPct val="120000"/>
              </a:lnSpc>
              <a:spcBef>
                <a:spcPts val="0"/>
              </a:spcBef>
            </a:pPr>
            <a:r>
              <a:rPr lang="nl-NL" sz="2000" dirty="0">
                <a:latin typeface="Calibri" panose="020F0502020204030204" pitchFamily="34" charset="0"/>
                <a:ea typeface="Calibri" panose="020F0502020204030204" pitchFamily="34" charset="0"/>
                <a:cs typeface="Times New Roman" panose="02020603050405020304" pitchFamily="18" charset="0"/>
              </a:rPr>
              <a:t>7 februari 2025        	9.30 – 12.30 uur</a:t>
            </a:r>
          </a:p>
          <a:p>
            <a:pPr>
              <a:lnSpc>
                <a:spcPct val="120000"/>
              </a:lnSpc>
              <a:spcBef>
                <a:spcPts val="0"/>
              </a:spcBef>
            </a:pPr>
            <a:r>
              <a:rPr lang="nl-NL" sz="2000" dirty="0">
                <a:latin typeface="Calibri" panose="020F0502020204030204" pitchFamily="34" charset="0"/>
                <a:ea typeface="Calibri" panose="020F0502020204030204" pitchFamily="34" charset="0"/>
                <a:cs typeface="Times New Roman" panose="02020603050405020304" pitchFamily="18" charset="0"/>
              </a:rPr>
              <a:t>14 maart 2025 		9.30 – 14.00 uur (</a:t>
            </a:r>
            <a:r>
              <a:rPr lang="nl-NL" sz="2000" dirty="0" err="1">
                <a:latin typeface="Calibri" panose="020F0502020204030204" pitchFamily="34" charset="0"/>
                <a:ea typeface="Calibri" panose="020F0502020204030204" pitchFamily="34" charset="0"/>
                <a:cs typeface="Times New Roman" panose="02020603050405020304" pitchFamily="18" charset="0"/>
              </a:rPr>
              <a:t>incl</a:t>
            </a:r>
            <a:r>
              <a:rPr lang="nl-NL" sz="2000" dirty="0">
                <a:latin typeface="Calibri" panose="020F0502020204030204" pitchFamily="34" charset="0"/>
                <a:ea typeface="Calibri" panose="020F0502020204030204" pitchFamily="34" charset="0"/>
                <a:cs typeface="Times New Roman" panose="02020603050405020304" pitchFamily="18" charset="0"/>
              </a:rPr>
              <a:t> lunch)</a:t>
            </a:r>
            <a:br>
              <a:rPr lang="nl-NL" sz="2000" dirty="0">
                <a:latin typeface="Calibri" panose="020F0502020204030204" pitchFamily="34" charset="0"/>
                <a:ea typeface="Calibri" panose="020F0502020204030204" pitchFamily="34" charset="0"/>
                <a:cs typeface="Times New Roman" panose="02020603050405020304" pitchFamily="18" charset="0"/>
              </a:rPr>
            </a:br>
            <a:r>
              <a:rPr lang="nl-NL" sz="2000" b="1" dirty="0">
                <a:latin typeface="Calibri" panose="020F0502020204030204" pitchFamily="34" charset="0"/>
                <a:ea typeface="Calibri" panose="020F0502020204030204" pitchFamily="34" charset="0"/>
                <a:cs typeface="Times New Roman" panose="02020603050405020304" pitchFamily="18" charset="0"/>
              </a:rPr>
              <a:t>All-in tarief: Euro 2950,- ex BTW per deelnemer</a:t>
            </a:r>
          </a:p>
        </p:txBody>
      </p:sp>
    </p:spTree>
    <p:extLst>
      <p:ext uri="{BB962C8B-B14F-4D97-AF65-F5344CB8AC3E}">
        <p14:creationId xmlns:p14="http://schemas.microsoft.com/office/powerpoint/2010/main" val="1521485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42358B-6EBE-AE45-278B-82F0E75CA1C4}"/>
              </a:ext>
            </a:extLst>
          </p:cNvPr>
          <p:cNvSpPr>
            <a:spLocks noGrp="1"/>
          </p:cNvSpPr>
          <p:nvPr>
            <p:ph type="title"/>
          </p:nvPr>
        </p:nvSpPr>
        <p:spPr>
          <a:xfrm>
            <a:off x="761999" y="1141710"/>
            <a:ext cx="5588697" cy="5509609"/>
          </a:xfrm>
        </p:spPr>
        <p:txBody>
          <a:bodyPr vert="horz" lIns="91440" tIns="45720" rIns="91440" bIns="45720" rtlCol="0" anchor="t">
            <a:noAutofit/>
          </a:bodyPr>
          <a:lstStyle/>
          <a:p>
            <a:r>
              <a:rPr lang="nl-NL" sz="2000" b="1" kern="1200" dirty="0">
                <a:solidFill>
                  <a:schemeClr val="tx1"/>
                </a:solidFill>
                <a:latin typeface="+mn-lt"/>
                <a:ea typeface="+mj-ea"/>
                <a:cs typeface="+mj-cs"/>
              </a:rPr>
              <a:t>Even voorstellen,</a:t>
            </a:r>
            <a:br>
              <a:rPr lang="nl-NL" sz="2000" b="1" kern="1200" dirty="0">
                <a:solidFill>
                  <a:schemeClr val="tx1"/>
                </a:solidFill>
                <a:latin typeface="+mn-lt"/>
                <a:ea typeface="+mj-ea"/>
                <a:cs typeface="+mj-cs"/>
              </a:rPr>
            </a:br>
            <a:r>
              <a:rPr lang="nl-NL" sz="2000" b="1" kern="1200" dirty="0">
                <a:solidFill>
                  <a:schemeClr val="tx1"/>
                </a:solidFill>
                <a:latin typeface="+mn-lt"/>
                <a:ea typeface="+mj-ea"/>
                <a:cs typeface="+mj-cs"/>
              </a:rPr>
              <a:t>Edwin Mulder </a:t>
            </a:r>
            <a:br>
              <a:rPr lang="nl-NL" sz="2000" b="1" kern="1200" dirty="0">
                <a:solidFill>
                  <a:schemeClr val="tx1"/>
                </a:solidFill>
                <a:latin typeface="+mn-lt"/>
                <a:ea typeface="+mj-ea"/>
                <a:cs typeface="+mj-cs"/>
              </a:rPr>
            </a:br>
            <a:r>
              <a:rPr lang="nl-NL" sz="2000" b="1" kern="1200" dirty="0">
                <a:solidFill>
                  <a:schemeClr val="tx1"/>
                </a:solidFill>
                <a:latin typeface="+mn-lt"/>
                <a:ea typeface="+mj-ea"/>
                <a:cs typeface="+mj-cs"/>
              </a:rPr>
              <a:t>&amp; </a:t>
            </a:r>
            <a:br>
              <a:rPr lang="nl-NL" sz="2000" b="1" kern="1200" dirty="0">
                <a:solidFill>
                  <a:schemeClr val="tx1"/>
                </a:solidFill>
                <a:latin typeface="+mn-lt"/>
                <a:ea typeface="+mj-ea"/>
                <a:cs typeface="+mj-cs"/>
              </a:rPr>
            </a:br>
            <a:r>
              <a:rPr lang="nl-NL" sz="2000" b="1" kern="1200" dirty="0">
                <a:solidFill>
                  <a:schemeClr val="tx1"/>
                </a:solidFill>
                <a:latin typeface="+mn-lt"/>
                <a:ea typeface="+mj-ea"/>
                <a:cs typeface="+mj-cs"/>
              </a:rPr>
              <a:t>Marlieke Putmans</a:t>
            </a:r>
            <a:br>
              <a:rPr lang="nl-NL" sz="2000" kern="1200" dirty="0">
                <a:solidFill>
                  <a:schemeClr val="tx1"/>
                </a:solidFill>
                <a:latin typeface="+mn-lt"/>
                <a:ea typeface="+mj-ea"/>
                <a:cs typeface="+mj-cs"/>
              </a:rPr>
            </a:br>
            <a:br>
              <a:rPr lang="nl-NL" sz="2000" kern="1200" dirty="0">
                <a:solidFill>
                  <a:schemeClr val="tx1"/>
                </a:solidFill>
                <a:latin typeface="+mn-lt"/>
                <a:ea typeface="+mj-ea"/>
                <a:cs typeface="+mj-cs"/>
              </a:rPr>
            </a:br>
            <a:br>
              <a:rPr lang="nl-NL" sz="2000" kern="1200" dirty="0">
                <a:solidFill>
                  <a:schemeClr val="tx1"/>
                </a:solidFill>
                <a:latin typeface="+mn-lt"/>
                <a:ea typeface="+mj-ea"/>
                <a:cs typeface="+mj-cs"/>
              </a:rPr>
            </a:br>
            <a:r>
              <a:rPr lang="nl-NL" sz="2000" kern="1200" dirty="0">
                <a:solidFill>
                  <a:schemeClr val="tx1"/>
                </a:solidFill>
                <a:latin typeface="+mn-lt"/>
                <a:ea typeface="+mj-ea"/>
                <a:cs typeface="+mj-cs"/>
              </a:rPr>
              <a:t>Wij hebben een uitgesproken visie op ons vak. En die visie, die delen we graag met je.</a:t>
            </a:r>
            <a:br>
              <a:rPr lang="nl-NL" sz="2000" kern="1200" dirty="0">
                <a:solidFill>
                  <a:schemeClr val="tx1"/>
                </a:solidFill>
                <a:latin typeface="+mn-lt"/>
                <a:ea typeface="+mj-ea"/>
                <a:cs typeface="+mj-cs"/>
              </a:rPr>
            </a:br>
            <a:br>
              <a:rPr lang="nl-NL" sz="2000" kern="1200" dirty="0">
                <a:solidFill>
                  <a:schemeClr val="tx1"/>
                </a:solidFill>
                <a:latin typeface="+mn-lt"/>
                <a:ea typeface="+mj-ea"/>
                <a:cs typeface="+mj-cs"/>
              </a:rPr>
            </a:br>
            <a:br>
              <a:rPr lang="nl-NL" sz="2000" kern="1200" dirty="0">
                <a:solidFill>
                  <a:schemeClr val="tx1"/>
                </a:solidFill>
                <a:latin typeface="+mn-lt"/>
                <a:ea typeface="+mj-ea"/>
                <a:cs typeface="+mj-cs"/>
              </a:rPr>
            </a:br>
            <a:r>
              <a:rPr lang="nl-NL" sz="2000" kern="1200" dirty="0">
                <a:solidFill>
                  <a:schemeClr val="tx1"/>
                </a:solidFill>
                <a:latin typeface="+mn-lt"/>
                <a:ea typeface="+mj-ea"/>
                <a:cs typeface="+mj-cs"/>
              </a:rPr>
              <a:t>Wij kijken er naar uit jou te ontmoeten en het komende halfjaar samen aan de slag te gaan naar jouw next level als leader binnen jouw team én bedrijf.</a:t>
            </a:r>
            <a:br>
              <a:rPr lang="nl-NL" sz="2000" kern="1200" dirty="0">
                <a:solidFill>
                  <a:schemeClr val="tx1"/>
                </a:solidFill>
                <a:latin typeface="+mn-lt"/>
                <a:ea typeface="+mj-ea"/>
                <a:cs typeface="+mj-cs"/>
              </a:rPr>
            </a:br>
            <a:br>
              <a:rPr lang="nl-NL" sz="2000" dirty="0">
                <a:latin typeface="+mn-lt"/>
              </a:rPr>
            </a:br>
            <a:br>
              <a:rPr lang="nl-NL" sz="2000" dirty="0">
                <a:latin typeface="+mn-lt"/>
              </a:rPr>
            </a:br>
            <a:br>
              <a:rPr lang="nl-NL" sz="2000" dirty="0">
                <a:latin typeface="+mn-lt"/>
              </a:rPr>
            </a:br>
            <a:r>
              <a:rPr lang="nl-NL" sz="2000" b="1" dirty="0">
                <a:latin typeface="+mn-lt"/>
              </a:rPr>
              <a:t>Inschrijven of meer info?</a:t>
            </a:r>
            <a:br>
              <a:rPr lang="nl-NL" sz="2000" dirty="0">
                <a:latin typeface="+mn-lt"/>
              </a:rPr>
            </a:br>
            <a:r>
              <a:rPr lang="nl-NL" sz="2000" dirty="0">
                <a:latin typeface="+mn-lt"/>
              </a:rPr>
              <a:t>edwin@putmansnextlevel.nl</a:t>
            </a:r>
            <a:br>
              <a:rPr lang="nl-NL" sz="2000" dirty="0">
                <a:latin typeface="+mn-lt"/>
              </a:rPr>
            </a:br>
            <a:r>
              <a:rPr lang="nl-NL" sz="2000" dirty="0">
                <a:latin typeface="+mn-lt"/>
              </a:rPr>
              <a:t>06-16 41 19 33</a:t>
            </a:r>
            <a:endParaRPr lang="nl-NL" sz="2000" kern="1200" dirty="0">
              <a:solidFill>
                <a:schemeClr val="tx1"/>
              </a:solidFill>
              <a:latin typeface="+mn-lt"/>
              <a:ea typeface="+mj-ea"/>
              <a:cs typeface="+mj-cs"/>
            </a:endParaRPr>
          </a:p>
        </p:txBody>
      </p:sp>
      <p:cxnSp>
        <p:nvCxnSpPr>
          <p:cNvPr id="38" name="Straight Connector 37">
            <a:extLst>
              <a:ext uri="{FF2B5EF4-FFF2-40B4-BE49-F238E27FC236}">
                <a16:creationId xmlns:a16="http://schemas.microsoft.com/office/drawing/2014/main" id="{33193FD5-6A49-7562-EA76-F15D42E158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Afbeelding 6" descr="Afbeelding met Menselijk gezicht, persoon, glimlach, portret&#10;&#10;Automatisch gegenereerde beschrijving">
            <a:extLst>
              <a:ext uri="{FF2B5EF4-FFF2-40B4-BE49-F238E27FC236}">
                <a16:creationId xmlns:a16="http://schemas.microsoft.com/office/drawing/2014/main" id="{E14981D8-8B77-7EA9-8ADB-3CA7FF0B00CF}"/>
              </a:ext>
            </a:extLst>
          </p:cNvPr>
          <p:cNvPicPr>
            <a:picLocks noChangeAspect="1"/>
          </p:cNvPicPr>
          <p:nvPr/>
        </p:nvPicPr>
        <p:blipFill rotWithShape="1">
          <a:blip r:embed="rId3">
            <a:extLst>
              <a:ext uri="{28A0092B-C50C-407E-A947-70E740481C1C}">
                <a14:useLocalDpi xmlns:a14="http://schemas.microsoft.com/office/drawing/2010/main" val="0"/>
              </a:ext>
            </a:extLst>
          </a:blip>
          <a:srcRect t="8123" r="-1" b="26122"/>
          <a:stretch/>
        </p:blipFill>
        <p:spPr>
          <a:xfrm>
            <a:off x="6977149" y="10"/>
            <a:ext cx="5214850" cy="3428986"/>
          </a:xfrm>
          <a:prstGeom prst="rect">
            <a:avLst/>
          </a:prstGeom>
        </p:spPr>
      </p:pic>
      <p:pic>
        <p:nvPicPr>
          <p:cNvPr id="4" name="Afbeelding 3" descr="Afbeelding met Menselijk gezicht, persoon, glimlach, kleding&#10;&#10;Automatisch gegenereerde beschrijving">
            <a:extLst>
              <a:ext uri="{FF2B5EF4-FFF2-40B4-BE49-F238E27FC236}">
                <a16:creationId xmlns:a16="http://schemas.microsoft.com/office/drawing/2014/main" id="{3C9E0833-7EE5-4DE5-62C5-076DF9FD8FD5}"/>
              </a:ext>
            </a:extLst>
          </p:cNvPr>
          <p:cNvPicPr>
            <a:picLocks noChangeAspect="1"/>
          </p:cNvPicPr>
          <p:nvPr/>
        </p:nvPicPr>
        <p:blipFill rotWithShape="1">
          <a:blip r:embed="rId4">
            <a:extLst>
              <a:ext uri="{28A0092B-C50C-407E-A947-70E740481C1C}">
                <a14:useLocalDpi xmlns:a14="http://schemas.microsoft.com/office/drawing/2010/main" val="0"/>
              </a:ext>
            </a:extLst>
          </a:blip>
          <a:srcRect t="371" r="-1" b="1119"/>
          <a:stretch/>
        </p:blipFill>
        <p:spPr>
          <a:xfrm>
            <a:off x="6977149" y="3428996"/>
            <a:ext cx="5214850" cy="3428996"/>
          </a:xfrm>
          <a:prstGeom prst="rect">
            <a:avLst/>
          </a:prstGeom>
        </p:spPr>
      </p:pic>
      <p:pic>
        <p:nvPicPr>
          <p:cNvPr id="3" name="Afbeelding 2" descr="Afbeelding met tekst&#10;&#10;Automatisch gegenereerde beschrijving">
            <a:extLst>
              <a:ext uri="{FF2B5EF4-FFF2-40B4-BE49-F238E27FC236}">
                <a16:creationId xmlns:a16="http://schemas.microsoft.com/office/drawing/2014/main" id="{49FC8A98-8393-D6A3-CB94-7AC14CDE95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3957" y="6125227"/>
            <a:ext cx="2036739" cy="526092"/>
          </a:xfrm>
          <a:prstGeom prst="rect">
            <a:avLst/>
          </a:prstGeom>
        </p:spPr>
      </p:pic>
    </p:spTree>
    <p:extLst>
      <p:ext uri="{BB962C8B-B14F-4D97-AF65-F5344CB8AC3E}">
        <p14:creationId xmlns:p14="http://schemas.microsoft.com/office/powerpoint/2010/main" val="259982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Kantoorthema">
  <a:themeElements>
    <a:clrScheme name="Media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745</Words>
  <Application>Microsoft Office PowerPoint</Application>
  <PresentationFormat>Breedbeeld</PresentationFormat>
  <Paragraphs>66</Paragraphs>
  <Slides>8</Slides>
  <Notes>8</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vt:i4>
      </vt:variant>
    </vt:vector>
  </HeadingPairs>
  <TitlesOfParts>
    <vt:vector size="12" baseType="lpstr">
      <vt:lpstr>Arial</vt:lpstr>
      <vt:lpstr>Calibri</vt:lpstr>
      <vt:lpstr>Calibri Light</vt:lpstr>
      <vt:lpstr>Kantoorthema</vt:lpstr>
      <vt:lpstr>Next Level Leadership Academy </vt:lpstr>
      <vt:lpstr>Waarom de  Next Level Leadership Academy </vt:lpstr>
      <vt:lpstr>Waarom de  Next Level Leadership Academy </vt:lpstr>
      <vt:lpstr>Voor wie? </vt:lpstr>
      <vt:lpstr>Wat krijg je? </vt:lpstr>
      <vt:lpstr>Resultaat? </vt:lpstr>
      <vt:lpstr>Praktische informatie </vt:lpstr>
      <vt:lpstr>Even voorstellen, Edwin Mulder  &amp;  Marlieke Putmans   Wij hebben een uitgesproken visie op ons vak. En die visie, die delen we graag met je.   Wij kijken er naar uit jou te ontmoeten en het komende halfjaar samen aan de slag te gaan naar jouw next level als leader binnen jouw team én bedrijf.    Inschrijven of meer info? edwin@putmansnextlevel.nl 06-16 41 19 33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Contouren PUUR Power plan 2023</dc:title>
  <dc:creator>Edwin Mulder</dc:creator>
  <cp:lastModifiedBy>Marlieke Putmans</cp:lastModifiedBy>
  <cp:revision>20</cp:revision>
  <dcterms:created xsi:type="dcterms:W3CDTF">2022-12-09T13:58:47Z</dcterms:created>
  <dcterms:modified xsi:type="dcterms:W3CDTF">2024-06-26T12:46:16Z</dcterms:modified>
</cp:coreProperties>
</file>